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89" r:id="rId2"/>
    <p:sldId id="257" r:id="rId3"/>
    <p:sldId id="263" r:id="rId4"/>
    <p:sldId id="269" r:id="rId5"/>
    <p:sldId id="282" r:id="rId6"/>
    <p:sldId id="274" r:id="rId7"/>
    <p:sldId id="315" r:id="rId8"/>
    <p:sldId id="316" r:id="rId9"/>
    <p:sldId id="317" r:id="rId10"/>
    <p:sldId id="276" r:id="rId11"/>
    <p:sldId id="283" r:id="rId12"/>
    <p:sldId id="318" r:id="rId13"/>
    <p:sldId id="266" r:id="rId14"/>
    <p:sldId id="319" r:id="rId15"/>
    <p:sldId id="320" r:id="rId16"/>
    <p:sldId id="321" r:id="rId17"/>
    <p:sldId id="323" r:id="rId18"/>
    <p:sldId id="322" r:id="rId19"/>
    <p:sldId id="275" r:id="rId20"/>
    <p:sldId id="267" r:id="rId21"/>
    <p:sldId id="271" r:id="rId22"/>
    <p:sldId id="286" r:id="rId23"/>
    <p:sldId id="325" r:id="rId24"/>
    <p:sldId id="324" r:id="rId25"/>
    <p:sldId id="326" r:id="rId26"/>
    <p:sldId id="268" r:id="rId27"/>
    <p:sldId id="277" r:id="rId28"/>
    <p:sldId id="285" r:id="rId29"/>
    <p:sldId id="273" r:id="rId30"/>
    <p:sldId id="328" r:id="rId31"/>
    <p:sldId id="327" r:id="rId32"/>
    <p:sldId id="329" r:id="rId33"/>
    <p:sldId id="330" r:id="rId34"/>
    <p:sldId id="331" r:id="rId35"/>
    <p:sldId id="332"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AC70D8A4-ECD7-4A83-9D48-D688FE10EFB6}">
          <p14:sldIdLst>
            <p14:sldId id="289"/>
            <p14:sldId id="257"/>
            <p14:sldId id="263"/>
            <p14:sldId id="269"/>
            <p14:sldId id="282"/>
            <p14:sldId id="274"/>
            <p14:sldId id="315"/>
            <p14:sldId id="316"/>
            <p14:sldId id="317"/>
            <p14:sldId id="276"/>
            <p14:sldId id="283"/>
            <p14:sldId id="318"/>
            <p14:sldId id="266"/>
            <p14:sldId id="319"/>
            <p14:sldId id="320"/>
            <p14:sldId id="321"/>
            <p14:sldId id="323"/>
            <p14:sldId id="322"/>
            <p14:sldId id="275"/>
            <p14:sldId id="267"/>
            <p14:sldId id="271"/>
            <p14:sldId id="286"/>
            <p14:sldId id="325"/>
            <p14:sldId id="324"/>
            <p14:sldId id="326"/>
            <p14:sldId id="268"/>
            <p14:sldId id="277"/>
            <p14:sldId id="285"/>
            <p14:sldId id="273"/>
            <p14:sldId id="328"/>
            <p14:sldId id="327"/>
            <p14:sldId id="329"/>
            <p14:sldId id="330"/>
            <p14:sldId id="331"/>
            <p14:sldId id="33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83FC"/>
    <a:srgbClr val="7157F2"/>
    <a:srgbClr val="FAF7FF"/>
    <a:srgbClr val="FCA2BA"/>
    <a:srgbClr val="FDB8CA"/>
    <a:srgbClr val="F5EFFF"/>
    <a:srgbClr val="FFEFF3"/>
    <a:srgbClr val="FDDBB4"/>
    <a:srgbClr val="FFFFFF"/>
    <a:srgbClr val="01E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85644" autoAdjust="0"/>
  </p:normalViewPr>
  <p:slideViewPr>
    <p:cSldViewPr snapToGrid="0" showGuides="1">
      <p:cViewPr>
        <p:scale>
          <a:sx n="66" d="100"/>
          <a:sy n="66" d="100"/>
        </p:scale>
        <p:origin x="381" y="150"/>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notesViewPr>
    <p:cSldViewPr snapToGrid="0" showGuides="1">
      <p:cViewPr varScale="1">
        <p:scale>
          <a:sx n="76" d="100"/>
          <a:sy n="76" d="100"/>
        </p:scale>
        <p:origin x="2508"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35A5DD1-6DCB-4954-96E5-994A4647A7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9A3A77E-A14F-4A2F-9471-17C65F3383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23CB16-D55D-496E-A101-A5A867DEC976}" type="datetimeFigureOut">
              <a:rPr lang="zh-CN" altLang="en-US" smtClean="0"/>
              <a:t>2024/7/25</a:t>
            </a:fld>
            <a:endParaRPr lang="zh-CN" altLang="en-US"/>
          </a:p>
        </p:txBody>
      </p:sp>
      <p:sp>
        <p:nvSpPr>
          <p:cNvPr id="4" name="页脚占位符 3">
            <a:extLst>
              <a:ext uri="{FF2B5EF4-FFF2-40B4-BE49-F238E27FC236}">
                <a16:creationId xmlns:a16="http://schemas.microsoft.com/office/drawing/2014/main" id="{D94FD62C-9E76-480E-8F5B-45DD88C53DD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E486306-6F33-43E3-8AE5-9A8BF229F3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09351A-71C0-42AA-AD19-699049438AC0}" type="slidenum">
              <a:rPr lang="zh-CN" altLang="en-US" smtClean="0"/>
              <a:t>‹#›</a:t>
            </a:fld>
            <a:endParaRPr lang="zh-CN" altLang="en-US"/>
          </a:p>
        </p:txBody>
      </p:sp>
    </p:spTree>
    <p:extLst>
      <p:ext uri="{BB962C8B-B14F-4D97-AF65-F5344CB8AC3E}">
        <p14:creationId xmlns:p14="http://schemas.microsoft.com/office/powerpoint/2010/main" val="317185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DE8D4-E146-4B22-8E07-CA6953439185}" type="datetimeFigureOut">
              <a:rPr lang="zh-CN" altLang="en-US" smtClean="0"/>
              <a:t>2024/7/25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D8C75E-0901-430E-ACCF-590143CC0BE6}" type="slidenum">
              <a:rPr lang="zh-CN" altLang="en-US" smtClean="0"/>
              <a:t>‹#›</a:t>
            </a:fld>
            <a:endParaRPr lang="zh-CN" altLang="en-US"/>
          </a:p>
        </p:txBody>
      </p:sp>
    </p:spTree>
    <p:extLst>
      <p:ext uri="{BB962C8B-B14F-4D97-AF65-F5344CB8AC3E}">
        <p14:creationId xmlns:p14="http://schemas.microsoft.com/office/powerpoint/2010/main" val="667191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AR/VR/MR/XR</a:t>
            </a:r>
          </a:p>
          <a:p>
            <a:pPr>
              <a:buFont typeface="Arial" panose="020B0604020202020204" pitchFamily="34" charset="0"/>
              <a:buChar char="•"/>
            </a:pPr>
            <a:r>
              <a:rPr lang="zh-CN" altLang="en-US" dirty="0"/>
              <a:t>相同点：数字内容与现实世界结合，沉浸式体验，有一定的硬件需求（头显、眼镜、平板、电脑）</a:t>
            </a:r>
          </a:p>
          <a:p>
            <a:pPr>
              <a:buFont typeface="Arial" panose="020B0604020202020204" pitchFamily="34" charset="0"/>
              <a:buChar char="•"/>
            </a:pPr>
            <a:r>
              <a:rPr lang="zh-CN" altLang="en-US" dirty="0"/>
              <a:t>不同点：</a:t>
            </a:r>
          </a:p>
          <a:p>
            <a:pPr marL="742950" lvl="1" indent="-285750">
              <a:buFont typeface="Arial" panose="020B0604020202020204" pitchFamily="34" charset="0"/>
              <a:buChar char="•"/>
            </a:pPr>
            <a:r>
              <a:rPr lang="zh-CN" altLang="en-US" b="1" dirty="0"/>
              <a:t>增强现实 </a:t>
            </a:r>
            <a:r>
              <a:rPr lang="en-US" altLang="zh-CN" b="1" dirty="0"/>
              <a:t>(AR)</a:t>
            </a:r>
            <a:endParaRPr lang="zh-CN" altLang="en-US" dirty="0"/>
          </a:p>
          <a:p>
            <a:pPr marL="742950" lvl="1" indent="-285750" algn="l">
              <a:buFont typeface="Arial" panose="020B0604020202020204" pitchFamily="34" charset="0"/>
              <a:buChar char="•"/>
            </a:pPr>
            <a:r>
              <a:rPr lang="zh-CN" altLang="en-US" b="1" dirty="0">
                <a:effectLst/>
              </a:rPr>
              <a:t>定义</a:t>
            </a:r>
            <a:r>
              <a:rPr lang="zh-CN" altLang="en-US" dirty="0">
                <a:effectLst/>
              </a:rPr>
              <a:t>：在现实世界的基础上叠加数字内容。</a:t>
            </a:r>
          </a:p>
          <a:p>
            <a:pPr marL="742950" lvl="1" indent="-285750" algn="l">
              <a:buFont typeface="Arial" panose="020B0604020202020204" pitchFamily="34" charset="0"/>
              <a:buChar char="•"/>
            </a:pPr>
            <a:r>
              <a:rPr lang="zh-CN" altLang="en-US" b="1" dirty="0">
                <a:effectLst/>
              </a:rPr>
              <a:t>特点</a:t>
            </a:r>
            <a:r>
              <a:rPr lang="zh-CN" altLang="en-US" dirty="0">
                <a:effectLst/>
              </a:rPr>
              <a:t>：用户仍然能看到现实世界，数字信息（如图像、文字、动画）叠加在现实世界上。</a:t>
            </a:r>
          </a:p>
          <a:p>
            <a:pPr marL="742950" lvl="1" indent="-285750" algn="l">
              <a:buFont typeface="Arial" panose="020B0604020202020204" pitchFamily="34" charset="0"/>
              <a:buChar char="•"/>
            </a:pPr>
            <a:r>
              <a:rPr lang="zh-CN" altLang="en-US" b="1" dirty="0">
                <a:effectLst/>
              </a:rPr>
              <a:t>设备</a:t>
            </a:r>
            <a:r>
              <a:rPr lang="zh-CN" altLang="en-US" dirty="0">
                <a:effectLst/>
              </a:rPr>
              <a:t>：智能手机、平板电脑、</a:t>
            </a:r>
            <a:r>
              <a:rPr lang="en-US" altLang="zh-CN" dirty="0">
                <a:effectLst/>
              </a:rPr>
              <a:t>AR</a:t>
            </a:r>
            <a:r>
              <a:rPr lang="zh-CN" altLang="en-US" dirty="0">
                <a:effectLst/>
              </a:rPr>
              <a:t>眼镜（如 </a:t>
            </a:r>
            <a:r>
              <a:rPr lang="en-US" altLang="zh-CN" dirty="0">
                <a:effectLst/>
              </a:rPr>
              <a:t>Microsoft HoloLens</a:t>
            </a:r>
            <a:r>
              <a:rPr lang="zh-CN" altLang="en-US" dirty="0">
                <a:effectLst/>
              </a:rPr>
              <a:t>、</a:t>
            </a:r>
            <a:r>
              <a:rPr lang="en-US" altLang="zh-CN" dirty="0">
                <a:effectLst/>
              </a:rPr>
              <a:t>Google Glass</a:t>
            </a:r>
            <a:r>
              <a:rPr lang="zh-CN" altLang="en-US" dirty="0">
                <a:effectLst/>
              </a:rPr>
              <a:t>）。</a:t>
            </a:r>
          </a:p>
          <a:p>
            <a:pPr marL="742950" lvl="1" indent="-285750" algn="l">
              <a:buFont typeface="Arial" panose="020B0604020202020204" pitchFamily="34" charset="0"/>
              <a:buChar char="•"/>
            </a:pPr>
            <a:r>
              <a:rPr lang="zh-CN" altLang="en-US" b="1" dirty="0">
                <a:effectLst/>
              </a:rPr>
              <a:t>应用实例</a:t>
            </a:r>
            <a:r>
              <a:rPr lang="zh-CN" altLang="en-US" dirty="0">
                <a:effectLst/>
              </a:rPr>
              <a:t>：</a:t>
            </a:r>
            <a:r>
              <a:rPr lang="en-US" altLang="zh-CN" dirty="0" err="1">
                <a:effectLst/>
              </a:rPr>
              <a:t>Pokemon</a:t>
            </a:r>
            <a:r>
              <a:rPr lang="en-US" altLang="zh-CN" dirty="0">
                <a:effectLst/>
              </a:rPr>
              <a:t> Go</a:t>
            </a:r>
            <a:r>
              <a:rPr lang="zh-CN" altLang="en-US" dirty="0">
                <a:effectLst/>
              </a:rPr>
              <a:t>、导航应用中的实时方向指示。</a:t>
            </a:r>
          </a:p>
          <a:p>
            <a:pPr marL="742950" lvl="1" indent="-285750">
              <a:buFont typeface="Arial" panose="020B0604020202020204" pitchFamily="34" charset="0"/>
              <a:buChar char="•"/>
            </a:pPr>
            <a:r>
              <a:rPr lang="zh-CN" altLang="en-US" b="1" dirty="0"/>
              <a:t>虚拟现实 </a:t>
            </a:r>
            <a:r>
              <a:rPr lang="en-US" altLang="zh-CN" b="1" dirty="0"/>
              <a:t>(VR)</a:t>
            </a:r>
            <a:endParaRPr lang="zh-CN" altLang="en-US" dirty="0"/>
          </a:p>
          <a:p>
            <a:pPr marL="742950" lvl="1" indent="-285750" algn="l">
              <a:buFont typeface="Arial" panose="020B0604020202020204" pitchFamily="34" charset="0"/>
              <a:buChar char="•"/>
            </a:pPr>
            <a:r>
              <a:rPr lang="zh-CN" altLang="en-US" b="1" dirty="0">
                <a:effectLst/>
              </a:rPr>
              <a:t>定义</a:t>
            </a:r>
            <a:r>
              <a:rPr lang="zh-CN" altLang="en-US" dirty="0">
                <a:effectLst/>
              </a:rPr>
              <a:t>：完全虚拟的环境，替代现实世界的感官输入。</a:t>
            </a:r>
          </a:p>
          <a:p>
            <a:pPr marL="742950" lvl="1" indent="-285750" algn="l">
              <a:buFont typeface="Arial" panose="020B0604020202020204" pitchFamily="34" charset="0"/>
              <a:buChar char="•"/>
            </a:pPr>
            <a:r>
              <a:rPr lang="zh-CN" altLang="en-US" b="1" dirty="0">
                <a:effectLst/>
              </a:rPr>
              <a:t>特点</a:t>
            </a:r>
            <a:r>
              <a:rPr lang="zh-CN" altLang="en-US" dirty="0">
                <a:effectLst/>
              </a:rPr>
              <a:t>：用户被完全沉浸在虚拟世界中，不能看到真实世界。</a:t>
            </a:r>
          </a:p>
          <a:p>
            <a:pPr marL="742950" lvl="1" indent="-285750" algn="l">
              <a:buFont typeface="Arial" panose="020B0604020202020204" pitchFamily="34" charset="0"/>
              <a:buChar char="•"/>
            </a:pPr>
            <a:r>
              <a:rPr lang="zh-CN" altLang="en-US" b="1" dirty="0">
                <a:effectLst/>
              </a:rPr>
              <a:t>设备</a:t>
            </a:r>
            <a:r>
              <a:rPr lang="zh-CN" altLang="en-US" dirty="0">
                <a:effectLst/>
              </a:rPr>
              <a:t>：</a:t>
            </a:r>
            <a:r>
              <a:rPr lang="en-US" altLang="zh-CN" dirty="0">
                <a:effectLst/>
              </a:rPr>
              <a:t>VR</a:t>
            </a:r>
            <a:r>
              <a:rPr lang="zh-CN" altLang="en-US" dirty="0">
                <a:effectLst/>
              </a:rPr>
              <a:t>头显（如 </a:t>
            </a:r>
            <a:r>
              <a:rPr lang="en-US" altLang="zh-CN" dirty="0">
                <a:effectLst/>
              </a:rPr>
              <a:t>Oculus Rift</a:t>
            </a:r>
            <a:r>
              <a:rPr lang="zh-CN" altLang="en-US" dirty="0">
                <a:effectLst/>
              </a:rPr>
              <a:t>、</a:t>
            </a:r>
            <a:r>
              <a:rPr lang="en-US" altLang="zh-CN" dirty="0">
                <a:effectLst/>
              </a:rPr>
              <a:t>HTC </a:t>
            </a:r>
            <a:r>
              <a:rPr lang="en-US" altLang="zh-CN" dirty="0" err="1">
                <a:effectLst/>
              </a:rPr>
              <a:t>Vive</a:t>
            </a:r>
            <a:r>
              <a:rPr lang="zh-CN" altLang="en-US" dirty="0">
                <a:effectLst/>
              </a:rPr>
              <a:t>、</a:t>
            </a:r>
            <a:r>
              <a:rPr lang="en-US" altLang="zh-CN" dirty="0">
                <a:effectLst/>
              </a:rPr>
              <a:t>PlayStation VR</a:t>
            </a:r>
            <a:r>
              <a:rPr lang="zh-CN" altLang="en-US" dirty="0">
                <a:effectLst/>
              </a:rPr>
              <a:t>）。</a:t>
            </a:r>
          </a:p>
          <a:p>
            <a:pPr marL="742950" lvl="1" indent="-285750" algn="l">
              <a:buFont typeface="Arial" panose="020B0604020202020204" pitchFamily="34" charset="0"/>
              <a:buChar char="•"/>
            </a:pPr>
            <a:r>
              <a:rPr lang="zh-CN" altLang="en-US" b="1" dirty="0">
                <a:effectLst/>
              </a:rPr>
              <a:t>应用实例</a:t>
            </a:r>
            <a:r>
              <a:rPr lang="zh-CN" altLang="en-US" dirty="0">
                <a:effectLst/>
              </a:rPr>
              <a:t>：沉浸式游戏、虚拟旅游、虚拟会议。</a:t>
            </a:r>
          </a:p>
          <a:p>
            <a:pPr marL="742950" lvl="1" indent="-285750">
              <a:buFont typeface="Arial" panose="020B0604020202020204" pitchFamily="34" charset="0"/>
              <a:buChar char="•"/>
            </a:pPr>
            <a:r>
              <a:rPr lang="zh-CN" altLang="en-US" b="1" dirty="0"/>
              <a:t>混合现实 </a:t>
            </a:r>
            <a:r>
              <a:rPr lang="en-US" altLang="zh-CN" b="1" dirty="0"/>
              <a:t>(MR)</a:t>
            </a:r>
            <a:endParaRPr lang="zh-CN" altLang="en-US" dirty="0"/>
          </a:p>
          <a:p>
            <a:pPr marL="742950" lvl="1" indent="-285750" algn="l">
              <a:buFont typeface="Arial" panose="020B0604020202020204" pitchFamily="34" charset="0"/>
              <a:buChar char="•"/>
            </a:pPr>
            <a:r>
              <a:rPr lang="zh-CN" altLang="en-US" b="1" dirty="0">
                <a:effectLst/>
              </a:rPr>
              <a:t>定义</a:t>
            </a:r>
            <a:r>
              <a:rPr lang="zh-CN" altLang="en-US" dirty="0">
                <a:effectLst/>
              </a:rPr>
              <a:t>：融合现实和虚拟世界，允许虚拟内容与现实环境进行交互。</a:t>
            </a:r>
          </a:p>
          <a:p>
            <a:pPr marL="742950" lvl="1" indent="-285750" algn="l">
              <a:buFont typeface="Arial" panose="020B0604020202020204" pitchFamily="34" charset="0"/>
              <a:buChar char="•"/>
            </a:pPr>
            <a:r>
              <a:rPr lang="zh-CN" altLang="en-US" b="1" dirty="0">
                <a:effectLst/>
              </a:rPr>
              <a:t>特点</a:t>
            </a:r>
            <a:r>
              <a:rPr lang="zh-CN" altLang="en-US" dirty="0">
                <a:effectLst/>
              </a:rPr>
              <a:t>：虚拟对象可以与现实世界中的物体交互，并且这些交互是实时的和环境感知的。</a:t>
            </a:r>
          </a:p>
          <a:p>
            <a:pPr marL="742950" lvl="1" indent="-285750" algn="l">
              <a:buFont typeface="Arial" panose="020B0604020202020204" pitchFamily="34" charset="0"/>
              <a:buChar char="•"/>
            </a:pPr>
            <a:r>
              <a:rPr lang="zh-CN" altLang="en-US" b="1" dirty="0">
                <a:effectLst/>
              </a:rPr>
              <a:t>设备</a:t>
            </a:r>
            <a:r>
              <a:rPr lang="zh-CN" altLang="en-US" dirty="0">
                <a:effectLst/>
              </a:rPr>
              <a:t>：高级</a:t>
            </a:r>
            <a:r>
              <a:rPr lang="en-US" altLang="zh-CN" dirty="0">
                <a:effectLst/>
              </a:rPr>
              <a:t>AR</a:t>
            </a:r>
            <a:r>
              <a:rPr lang="zh-CN" altLang="en-US" dirty="0">
                <a:effectLst/>
              </a:rPr>
              <a:t>眼镜（如 </a:t>
            </a:r>
            <a:r>
              <a:rPr lang="en-US" altLang="zh-CN" dirty="0">
                <a:effectLst/>
              </a:rPr>
              <a:t>Microsoft HoloLens</a:t>
            </a:r>
            <a:r>
              <a:rPr lang="zh-CN" altLang="en-US" dirty="0">
                <a:effectLst/>
              </a:rPr>
              <a:t>）。</a:t>
            </a:r>
          </a:p>
          <a:p>
            <a:pPr marL="742950" lvl="1" indent="-285750" algn="l">
              <a:buFont typeface="Arial" panose="020B0604020202020204" pitchFamily="34" charset="0"/>
              <a:buChar char="•"/>
            </a:pPr>
            <a:r>
              <a:rPr lang="zh-CN" altLang="en-US" b="1" dirty="0">
                <a:effectLst/>
              </a:rPr>
              <a:t>应用实例</a:t>
            </a:r>
            <a:r>
              <a:rPr lang="zh-CN" altLang="en-US" dirty="0">
                <a:effectLst/>
              </a:rPr>
              <a:t>：虚拟对象在现实环境中进行操作和控制，比如虚拟家具摆放在现实房间中，并且能与现实物体产生交互。</a:t>
            </a:r>
          </a:p>
          <a:p>
            <a:pPr marL="742950" lvl="1" indent="-285750">
              <a:buFont typeface="Arial" panose="020B0604020202020204" pitchFamily="34" charset="0"/>
              <a:buChar char="•"/>
            </a:pPr>
            <a:r>
              <a:rPr lang="zh-CN" altLang="en-US" b="1" dirty="0"/>
              <a:t>扩展现实 </a:t>
            </a:r>
            <a:r>
              <a:rPr lang="en-US" altLang="zh-CN" b="1" dirty="0"/>
              <a:t>(XR)</a:t>
            </a:r>
            <a:endParaRPr lang="zh-CN" altLang="en-US" dirty="0"/>
          </a:p>
          <a:p>
            <a:pPr marL="742950" lvl="1" indent="-285750" algn="l">
              <a:buFont typeface="Arial" panose="020B0604020202020204" pitchFamily="34" charset="0"/>
              <a:buChar char="•"/>
            </a:pPr>
            <a:r>
              <a:rPr lang="zh-CN" altLang="en-US" b="1" dirty="0">
                <a:effectLst/>
              </a:rPr>
              <a:t>定义</a:t>
            </a:r>
            <a:r>
              <a:rPr lang="zh-CN" altLang="en-US" dirty="0">
                <a:effectLst/>
              </a:rPr>
              <a:t>：</a:t>
            </a:r>
            <a:r>
              <a:rPr lang="en-US" altLang="zh-CN" dirty="0">
                <a:effectLst/>
              </a:rPr>
              <a:t>AR</a:t>
            </a:r>
            <a:r>
              <a:rPr lang="zh-CN" altLang="en-US" dirty="0">
                <a:effectLst/>
              </a:rPr>
              <a:t>、</a:t>
            </a:r>
            <a:r>
              <a:rPr lang="en-US" altLang="zh-CN" dirty="0">
                <a:effectLst/>
              </a:rPr>
              <a:t>VR</a:t>
            </a:r>
            <a:r>
              <a:rPr lang="zh-CN" altLang="en-US" dirty="0">
                <a:effectLst/>
              </a:rPr>
              <a:t>、</a:t>
            </a:r>
            <a:r>
              <a:rPr lang="en-US" altLang="zh-CN" dirty="0">
                <a:effectLst/>
              </a:rPr>
              <a:t>MR </a:t>
            </a:r>
            <a:r>
              <a:rPr lang="zh-CN" altLang="en-US" dirty="0">
                <a:effectLst/>
              </a:rPr>
              <a:t>的统称，涵盖所有结合虚拟与现实的技术。</a:t>
            </a:r>
          </a:p>
          <a:p>
            <a:pPr marL="742950" lvl="1" indent="-285750" algn="l">
              <a:buFont typeface="Arial" panose="020B0604020202020204" pitchFamily="34" charset="0"/>
              <a:buChar char="•"/>
            </a:pPr>
            <a:r>
              <a:rPr lang="zh-CN" altLang="en-US" b="1" dirty="0">
                <a:effectLst/>
              </a:rPr>
              <a:t>特点</a:t>
            </a:r>
            <a:r>
              <a:rPr lang="zh-CN" altLang="en-US" dirty="0">
                <a:effectLst/>
              </a:rPr>
              <a:t>：泛指所有增强和虚拟现实技术，不限定于某一种具体的技术。</a:t>
            </a:r>
          </a:p>
          <a:p>
            <a:pPr marL="742950" lvl="1" indent="-285750" algn="l">
              <a:buFont typeface="Arial" panose="020B0604020202020204" pitchFamily="34" charset="0"/>
              <a:buChar char="•"/>
            </a:pPr>
            <a:r>
              <a:rPr lang="zh-CN" altLang="en-US" b="1" dirty="0">
                <a:effectLst/>
              </a:rPr>
              <a:t>设备</a:t>
            </a:r>
            <a:r>
              <a:rPr lang="zh-CN" altLang="en-US" dirty="0">
                <a:effectLst/>
              </a:rPr>
              <a:t>：包括 </a:t>
            </a:r>
            <a:r>
              <a:rPr lang="en-US" altLang="zh-CN" dirty="0">
                <a:effectLst/>
              </a:rPr>
              <a:t>AR</a:t>
            </a:r>
            <a:r>
              <a:rPr lang="zh-CN" altLang="en-US" dirty="0">
                <a:effectLst/>
              </a:rPr>
              <a:t>、</a:t>
            </a:r>
            <a:r>
              <a:rPr lang="en-US" altLang="zh-CN" dirty="0">
                <a:effectLst/>
              </a:rPr>
              <a:t>VR</a:t>
            </a:r>
            <a:r>
              <a:rPr lang="zh-CN" altLang="en-US" dirty="0">
                <a:effectLst/>
              </a:rPr>
              <a:t>、</a:t>
            </a:r>
            <a:r>
              <a:rPr lang="en-US" altLang="zh-CN" dirty="0">
                <a:effectLst/>
              </a:rPr>
              <a:t>MR </a:t>
            </a:r>
            <a:r>
              <a:rPr lang="zh-CN" altLang="en-US" dirty="0">
                <a:effectLst/>
              </a:rPr>
              <a:t>设备。</a:t>
            </a:r>
          </a:p>
          <a:p>
            <a:pPr marL="742950" lvl="1" indent="-285750" algn="l">
              <a:buFont typeface="Arial" panose="020B0604020202020204" pitchFamily="34" charset="0"/>
              <a:buChar char="•"/>
            </a:pPr>
            <a:r>
              <a:rPr lang="zh-CN" altLang="en-US" b="1" dirty="0">
                <a:effectLst/>
              </a:rPr>
              <a:t>应用实例</a:t>
            </a:r>
            <a:r>
              <a:rPr lang="zh-CN" altLang="en-US" dirty="0">
                <a:effectLst/>
              </a:rPr>
              <a:t>：涵盖所有 </a:t>
            </a:r>
            <a:r>
              <a:rPr lang="en-US" altLang="zh-CN" dirty="0">
                <a:effectLst/>
              </a:rPr>
              <a:t>AR</a:t>
            </a:r>
            <a:r>
              <a:rPr lang="zh-CN" altLang="en-US" dirty="0">
                <a:effectLst/>
              </a:rPr>
              <a:t>、</a:t>
            </a:r>
            <a:r>
              <a:rPr lang="en-US" altLang="zh-CN" dirty="0">
                <a:effectLst/>
              </a:rPr>
              <a:t>VR</a:t>
            </a:r>
            <a:r>
              <a:rPr lang="zh-CN" altLang="en-US" dirty="0">
                <a:effectLst/>
              </a:rPr>
              <a:t>、</a:t>
            </a:r>
            <a:r>
              <a:rPr lang="en-US" altLang="zh-CN" dirty="0">
                <a:effectLst/>
              </a:rPr>
              <a:t>MR </a:t>
            </a:r>
            <a:r>
              <a:rPr lang="zh-CN" altLang="en-US" dirty="0">
                <a:effectLst/>
              </a:rPr>
              <a:t>应用实例。</a:t>
            </a: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5</a:t>
            </a:fld>
            <a:endParaRPr lang="zh-CN" altLang="en-US"/>
          </a:p>
        </p:txBody>
      </p:sp>
    </p:spTree>
    <p:extLst>
      <p:ext uri="{BB962C8B-B14F-4D97-AF65-F5344CB8AC3E}">
        <p14:creationId xmlns:p14="http://schemas.microsoft.com/office/powerpoint/2010/main" val="510517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effectLst/>
              </a:rPr>
              <a:t>棱镜光学方案最典型的产品代表便是曾经风靡全球的谷歌眼镜</a:t>
            </a:r>
            <a:r>
              <a:rPr lang="en-US" altLang="zh-CN" dirty="0">
                <a:effectLst/>
              </a:rPr>
              <a:t>Google Glass </a:t>
            </a:r>
            <a:r>
              <a:rPr lang="zh-CN" altLang="en-US" dirty="0">
                <a:effectLst/>
              </a:rPr>
              <a:t>，其原理是</a:t>
            </a:r>
            <a:r>
              <a:rPr lang="en-US" altLang="zh-CN" dirty="0">
                <a:effectLst/>
              </a:rPr>
              <a:t>AR</a:t>
            </a:r>
            <a:r>
              <a:rPr lang="zh-CN" altLang="en-US" dirty="0">
                <a:effectLst/>
              </a:rPr>
              <a:t>眼镜中搭载的微型显示器（即</a:t>
            </a:r>
            <a:r>
              <a:rPr lang="en-US" altLang="zh-CN" dirty="0">
                <a:effectLst/>
              </a:rPr>
              <a:t>LCOS</a:t>
            </a:r>
            <a:r>
              <a:rPr lang="zh-CN" altLang="en-US" dirty="0">
                <a:effectLst/>
              </a:rPr>
              <a:t>屏）的影像，通过光学模组中的</a:t>
            </a:r>
            <a:r>
              <a:rPr lang="en-US" altLang="zh-CN" dirty="0">
                <a:effectLst/>
              </a:rPr>
              <a:t>45</a:t>
            </a:r>
            <a:r>
              <a:rPr lang="zh-CN" altLang="en-US" dirty="0">
                <a:effectLst/>
              </a:rPr>
              <a:t>度角的棱镜，反射到人眼。</a:t>
            </a:r>
          </a:p>
          <a:p>
            <a:pPr algn="l"/>
            <a:r>
              <a:rPr lang="zh-CN" altLang="en-US" dirty="0">
                <a:effectLst/>
              </a:rPr>
              <a:t>如图</a:t>
            </a:r>
            <a:r>
              <a:rPr lang="en-US" altLang="zh-CN" dirty="0">
                <a:effectLst/>
              </a:rPr>
              <a:t>1</a:t>
            </a:r>
            <a:r>
              <a:rPr lang="zh-CN" altLang="en-US" dirty="0">
                <a:effectLst/>
              </a:rPr>
              <a:t>中所示，其光学显示系统主要由投影仪和棱镜组成。投影仪把图像投射出来，然后棱镜将图像直接反射到人眼视网膜中，与现实图像相叠加。</a:t>
            </a:r>
          </a:p>
          <a:p>
            <a:pPr algn="l"/>
            <a:r>
              <a:rPr lang="zh-CN" altLang="en-US" dirty="0">
                <a:effectLst/>
              </a:rPr>
              <a:t>由于系统处于人眼上方，需要将眼睛聚焦到右上方才能看到图像信息，而且这一套系统，存在着一个视场角</a:t>
            </a:r>
            <a:r>
              <a:rPr lang="en-US" altLang="zh-CN" dirty="0">
                <a:effectLst/>
              </a:rPr>
              <a:t>vs</a:t>
            </a:r>
            <a:r>
              <a:rPr lang="zh-CN" altLang="en-US" dirty="0">
                <a:effectLst/>
              </a:rPr>
              <a:t>体积的天然矛盾。</a:t>
            </a:r>
          </a:p>
          <a:p>
            <a:pPr algn="l"/>
            <a:r>
              <a:rPr lang="en-US" altLang="zh-CN" dirty="0" err="1">
                <a:effectLst/>
              </a:rPr>
              <a:t>GoogleGlass</a:t>
            </a:r>
            <a:r>
              <a:rPr lang="zh-CN" altLang="en-US" dirty="0">
                <a:effectLst/>
              </a:rPr>
              <a:t>系统视场角较小，仅有</a:t>
            </a:r>
            <a:r>
              <a:rPr lang="en-US" altLang="zh-CN" dirty="0">
                <a:effectLst/>
              </a:rPr>
              <a:t>15</a:t>
            </a:r>
            <a:r>
              <a:rPr lang="zh-CN" altLang="en-US" dirty="0">
                <a:effectLst/>
              </a:rPr>
              <a:t>度的视场角，但是光学镜片却有</a:t>
            </a:r>
            <a:r>
              <a:rPr lang="en-US" altLang="zh-CN" dirty="0">
                <a:effectLst/>
              </a:rPr>
              <a:t>10mm</a:t>
            </a:r>
            <a:r>
              <a:rPr lang="zh-CN" altLang="en-US" dirty="0">
                <a:effectLst/>
              </a:rPr>
              <a:t>的厚度，而且亮度也不足，图像存在较大的畸变，所以产品进入市场后不久便被公司撤回。而如果想要增大这个视场角参数，需要进一步增加奇反射面积，这也会进一步增加镜片厚度。</a:t>
            </a: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15</a:t>
            </a:fld>
            <a:endParaRPr lang="zh-CN" altLang="en-US"/>
          </a:p>
        </p:txBody>
      </p:sp>
    </p:spTree>
    <p:extLst>
      <p:ext uri="{BB962C8B-B14F-4D97-AF65-F5344CB8AC3E}">
        <p14:creationId xmlns:p14="http://schemas.microsoft.com/office/powerpoint/2010/main" val="1302401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Birdbath</a:t>
            </a:r>
            <a:r>
              <a:rPr lang="zh-CN" altLang="en-US" dirty="0"/>
              <a:t>结合了两个光学原理，一个是球面镜，一个是分束器。把来自显示源的光线投射至</a:t>
            </a:r>
            <a:r>
              <a:rPr lang="en-US" altLang="zh-CN" dirty="0"/>
              <a:t>45</a:t>
            </a:r>
            <a:r>
              <a:rPr lang="zh-CN" altLang="en-US" dirty="0"/>
              <a:t>度角的分光镜上。</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Birdbath</a:t>
            </a:r>
            <a:r>
              <a:rPr lang="zh-CN" altLang="en-US" dirty="0">
                <a:effectLst/>
              </a:rPr>
              <a:t>方案具备着结构简单、门槛低、视场角大、光效高，对微显示屏要求低、功效低的优势。但也存在比普通眼镜更厚、重、透过率低、眼动框范围受限、图像容易畸变的技术劣势。</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16</a:t>
            </a:fld>
            <a:endParaRPr lang="zh-CN" altLang="en-US"/>
          </a:p>
        </p:txBody>
      </p:sp>
    </p:spTree>
    <p:extLst>
      <p:ext uri="{BB962C8B-B14F-4D97-AF65-F5344CB8AC3E}">
        <p14:creationId xmlns:p14="http://schemas.microsoft.com/office/powerpoint/2010/main" val="16947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919"/>
                </a:solidFill>
                <a:effectLst/>
                <a:highlight>
                  <a:srgbClr val="FFFFFF"/>
                </a:highlight>
                <a:latin typeface="PingFang SC"/>
              </a:rPr>
              <a:t>光波导有着“清晰、轻薄、透亮、大</a:t>
            </a:r>
            <a:r>
              <a:rPr lang="en-US" altLang="zh-CN" b="0" i="0" dirty="0">
                <a:solidFill>
                  <a:srgbClr val="191919"/>
                </a:solidFill>
                <a:effectLst/>
                <a:highlight>
                  <a:srgbClr val="FFFFFF"/>
                </a:highlight>
                <a:latin typeface="PingFang SC"/>
              </a:rPr>
              <a:t>FOV”</a:t>
            </a:r>
            <a:r>
              <a:rPr lang="zh-CN" altLang="en-US" b="0" i="0" dirty="0">
                <a:solidFill>
                  <a:srgbClr val="191919"/>
                </a:solidFill>
                <a:effectLst/>
                <a:highlight>
                  <a:srgbClr val="FFFFFF"/>
                </a:highlight>
                <a:latin typeface="PingFang SC"/>
              </a:rPr>
              <a:t>等优势，</a:t>
            </a:r>
            <a:endParaRPr lang="en-US" altLang="zh-CN" b="0" i="0" dirty="0">
              <a:solidFill>
                <a:srgbClr val="191919"/>
              </a:solidFill>
              <a:effectLst/>
              <a:highlight>
                <a:srgbClr val="FFFFFF"/>
              </a:highlight>
              <a:latin typeface="PingFang SC"/>
            </a:endParaRPr>
          </a:p>
          <a:p>
            <a:pPr algn="l"/>
            <a:r>
              <a:rPr lang="zh-CN" altLang="en-US" b="0" i="0" dirty="0">
                <a:solidFill>
                  <a:srgbClr val="3E3E3E"/>
                </a:solidFill>
                <a:effectLst/>
                <a:highlight>
                  <a:srgbClr val="FFFFFF"/>
                </a:highlight>
                <a:latin typeface="Optima-Regular"/>
              </a:rPr>
              <a:t>在</a:t>
            </a:r>
            <a:r>
              <a:rPr lang="en-US" altLang="zh-CN" b="0" i="0" dirty="0">
                <a:solidFill>
                  <a:srgbClr val="3E3E3E"/>
                </a:solidFill>
                <a:effectLst/>
                <a:highlight>
                  <a:srgbClr val="FFFFFF"/>
                </a:highlight>
                <a:latin typeface="Optima-Regular"/>
              </a:rPr>
              <a:t>AR</a:t>
            </a:r>
            <a:r>
              <a:rPr lang="zh-CN" altLang="en-US" b="0" i="0" dirty="0">
                <a:solidFill>
                  <a:srgbClr val="3E3E3E"/>
                </a:solidFill>
                <a:effectLst/>
                <a:highlight>
                  <a:srgbClr val="FFFFFF"/>
                </a:highlight>
                <a:latin typeface="Optima-Regular"/>
              </a:rPr>
              <a:t>眼镜中，要想光在传输的过程中无损失无泄漏，“</a:t>
            </a:r>
            <a:r>
              <a:rPr lang="zh-CN" altLang="en-US" b="1" i="0" dirty="0">
                <a:solidFill>
                  <a:srgbClr val="3E3E3E"/>
                </a:solidFill>
                <a:effectLst/>
                <a:highlight>
                  <a:srgbClr val="FFFFFF"/>
                </a:highlight>
                <a:latin typeface="Optima-Regular"/>
              </a:rPr>
              <a:t>全反射</a:t>
            </a:r>
            <a:r>
              <a:rPr lang="zh-CN" altLang="en-US" b="0" i="0" dirty="0">
                <a:solidFill>
                  <a:srgbClr val="3E3E3E"/>
                </a:solidFill>
                <a:effectLst/>
                <a:highlight>
                  <a:srgbClr val="FFFFFF"/>
                </a:highlight>
                <a:latin typeface="Optima-Regular"/>
              </a:rPr>
              <a:t>”是关键，即光在波导中像只游蛇一样通过来回反射前进而并不会透射出来。</a:t>
            </a:r>
            <a:endParaRPr lang="zh-CN" altLang="en-US" b="0" i="0" dirty="0">
              <a:solidFill>
                <a:srgbClr val="3E3E3E"/>
              </a:solidFill>
              <a:effectLst/>
              <a:highlight>
                <a:srgbClr val="FFFFFF"/>
              </a:highlight>
              <a:latin typeface="Helvetica Neue"/>
            </a:endParaRPr>
          </a:p>
          <a:p>
            <a:r>
              <a:rPr lang="zh-CN" altLang="en-US" b="0" i="0" dirty="0">
                <a:solidFill>
                  <a:srgbClr val="3E3E3E"/>
                </a:solidFill>
                <a:effectLst/>
                <a:highlight>
                  <a:srgbClr val="FFFFFF"/>
                </a:highlight>
                <a:latin typeface="Optima-Regular"/>
              </a:rPr>
              <a:t>简单来说达到全反射需要满足两个条件：</a:t>
            </a:r>
            <a:r>
              <a:rPr lang="en-US" altLang="zh-CN" b="0" i="0" dirty="0">
                <a:solidFill>
                  <a:srgbClr val="3E3E3E"/>
                </a:solidFill>
                <a:effectLst/>
                <a:highlight>
                  <a:srgbClr val="FFFFFF"/>
                </a:highlight>
                <a:latin typeface="Optima-Regular"/>
              </a:rPr>
              <a:t>(1) </a:t>
            </a:r>
            <a:r>
              <a:rPr lang="zh-CN" altLang="en-US" b="0" i="0" dirty="0">
                <a:solidFill>
                  <a:srgbClr val="3E3E3E"/>
                </a:solidFill>
                <a:effectLst/>
                <a:highlight>
                  <a:srgbClr val="FFFFFF"/>
                </a:highlight>
                <a:latin typeface="Optima-Regular"/>
              </a:rPr>
              <a:t>传输介质即波导材料需要具备比周围介质高的折射率</a:t>
            </a:r>
            <a:r>
              <a:rPr lang="en-US" altLang="zh-CN" b="0" i="0" dirty="0">
                <a:solidFill>
                  <a:srgbClr val="3E3E3E"/>
                </a:solidFill>
                <a:effectLst/>
                <a:highlight>
                  <a:srgbClr val="FFFFFF"/>
                </a:highlight>
                <a:latin typeface="Optima-Regular"/>
              </a:rPr>
              <a:t>(</a:t>
            </a:r>
            <a:r>
              <a:rPr lang="zh-CN" altLang="en-US" b="0" i="0" dirty="0">
                <a:solidFill>
                  <a:srgbClr val="3E3E3E"/>
                </a:solidFill>
                <a:effectLst/>
                <a:highlight>
                  <a:srgbClr val="FFFFFF"/>
                </a:highlight>
                <a:latin typeface="Optima-Regular"/>
              </a:rPr>
              <a:t>如图</a:t>
            </a:r>
            <a:r>
              <a:rPr lang="en-US" altLang="zh-CN" b="0" i="0" dirty="0">
                <a:solidFill>
                  <a:srgbClr val="3E3E3E"/>
                </a:solidFill>
                <a:effectLst/>
                <a:highlight>
                  <a:srgbClr val="FFFFFF"/>
                </a:highlight>
                <a:latin typeface="Optima-Regular"/>
              </a:rPr>
              <a:t>2</a:t>
            </a:r>
            <a:r>
              <a:rPr lang="zh-CN" altLang="en-US" b="0" i="0" dirty="0">
                <a:solidFill>
                  <a:srgbClr val="3E3E3E"/>
                </a:solidFill>
                <a:effectLst/>
                <a:highlight>
                  <a:srgbClr val="FFFFFF"/>
                </a:highlight>
                <a:latin typeface="Optima-Regular"/>
              </a:rPr>
              <a:t>所示</a:t>
            </a:r>
            <a:r>
              <a:rPr lang="en-US" altLang="zh-CN" b="0" i="0" dirty="0">
                <a:solidFill>
                  <a:srgbClr val="3E3E3E"/>
                </a:solidFill>
                <a:effectLst/>
                <a:highlight>
                  <a:srgbClr val="FFFFFF"/>
                </a:highlight>
                <a:latin typeface="Optima-Regular"/>
              </a:rPr>
              <a:t>n1&gt; n2); (2) </a:t>
            </a:r>
            <a:r>
              <a:rPr lang="zh-CN" altLang="en-US" b="0" i="0" dirty="0">
                <a:solidFill>
                  <a:srgbClr val="3E3E3E"/>
                </a:solidFill>
                <a:effectLst/>
                <a:highlight>
                  <a:srgbClr val="FFFFFF"/>
                </a:highlight>
                <a:latin typeface="Optima-Regular"/>
              </a:rPr>
              <a:t>光进入波导的入射角需要大于临界角</a:t>
            </a:r>
            <a:r>
              <a:rPr lang="en-US" altLang="zh-CN" b="0" i="0" dirty="0" err="1">
                <a:solidFill>
                  <a:srgbClr val="3E3E3E"/>
                </a:solidFill>
                <a:effectLst/>
                <a:highlight>
                  <a:srgbClr val="FFFFFF"/>
                </a:highlight>
                <a:latin typeface="Optima-Regular"/>
              </a:rPr>
              <a:t>θc</a:t>
            </a:r>
            <a:r>
              <a:rPr lang="en-US" altLang="zh-CN" b="0" i="0" dirty="0">
                <a:solidFill>
                  <a:srgbClr val="3E3E3E"/>
                </a:solidFill>
                <a:effectLst/>
                <a:highlight>
                  <a:srgbClr val="FFFFFF"/>
                </a:highlight>
                <a:latin typeface="Optima-Regular"/>
              </a:rPr>
              <a:t>.</a:t>
            </a:r>
          </a:p>
          <a:p>
            <a:endParaRPr lang="en-US" altLang="zh-CN" b="0" i="0" dirty="0">
              <a:solidFill>
                <a:srgbClr val="191919"/>
              </a:solidFill>
              <a:effectLst/>
              <a:highlight>
                <a:srgbClr val="FFFFFF"/>
              </a:highligh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91919"/>
                </a:solidFill>
                <a:effectLst/>
                <a:highlight>
                  <a:srgbClr val="FFFFFF"/>
                </a:highlight>
                <a:latin typeface="PingFang SC"/>
              </a:rPr>
              <a:t>光波导主要是基于波导技术的</a:t>
            </a:r>
            <a:r>
              <a:rPr lang="en-US" altLang="zh-CN" b="0" i="0" dirty="0">
                <a:solidFill>
                  <a:srgbClr val="191919"/>
                </a:solidFill>
                <a:effectLst/>
                <a:highlight>
                  <a:srgbClr val="FFFFFF"/>
                </a:highlight>
                <a:latin typeface="PingFang SC"/>
              </a:rPr>
              <a:t>AR</a:t>
            </a:r>
            <a:r>
              <a:rPr lang="zh-CN" altLang="en-US" b="0" i="0" dirty="0">
                <a:solidFill>
                  <a:srgbClr val="191919"/>
                </a:solidFill>
                <a:effectLst/>
                <a:highlight>
                  <a:srgbClr val="FFFFFF"/>
                </a:highlight>
                <a:latin typeface="PingFang SC"/>
              </a:rPr>
              <a:t>眼镜，一般会由光机、波导和耦合器三部分组成。光机内的微型显示器发出的光线通过透镜组被耦合器件耦入光波导镜片中，在波导内以全反射的形式向前传播，到达出耦合器件时被耦合出光波导后进入人眼成像。由于用波导折叠了光路，一般系统体积相对较小。成为</a:t>
            </a:r>
            <a:r>
              <a:rPr lang="en-US" altLang="zh-CN" b="0" i="0" dirty="0">
                <a:solidFill>
                  <a:srgbClr val="191919"/>
                </a:solidFill>
                <a:effectLst/>
                <a:highlight>
                  <a:srgbClr val="FFFFFF"/>
                </a:highlight>
                <a:latin typeface="PingFang SC"/>
              </a:rPr>
              <a:t>AR</a:t>
            </a:r>
            <a:r>
              <a:rPr lang="zh-CN" altLang="en-US" b="0" i="0" dirty="0">
                <a:solidFill>
                  <a:srgbClr val="191919"/>
                </a:solidFill>
                <a:effectLst/>
                <a:highlight>
                  <a:srgbClr val="FFFFFF"/>
                </a:highlight>
                <a:latin typeface="PingFang SC"/>
              </a:rPr>
              <a:t>整机厂商首选的主流方案。</a:t>
            </a:r>
            <a:endParaRPr lang="en-US" altLang="zh-CN" b="0" i="0" dirty="0">
              <a:solidFill>
                <a:srgbClr val="191919"/>
              </a:solidFill>
              <a:effectLst/>
              <a:highlight>
                <a:srgbClr val="FFFFFF"/>
              </a:highlight>
              <a:latin typeface="PingFang S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3E3E3E"/>
                </a:solidFill>
                <a:effectLst/>
                <a:latin typeface="Optima-Regular"/>
              </a:rPr>
              <a:t>光波导的这种特性，对于优化头戴的设计和美化外观有很大优势。</a:t>
            </a:r>
            <a:r>
              <a:rPr lang="zh-CN" altLang="en-US" b="0" i="0" dirty="0">
                <a:solidFill>
                  <a:srgbClr val="3E3E3E"/>
                </a:solidFill>
                <a:effectLst/>
                <a:latin typeface="Optima-Regular"/>
              </a:rPr>
              <a:t>因为有了波导这个传输渠道，可以将显示屏和成像系统远离眼镜移到额头顶部或者侧面，这极大降低了光学系统对外界视线的阻挡，并且使得重量分布更符合人体工程学，从而改善了设备的佩戴体验。</a:t>
            </a:r>
            <a:endParaRPr lang="en-US" altLang="zh-CN" b="0" i="0" dirty="0">
              <a:solidFill>
                <a:srgbClr val="3E3E3E"/>
              </a:solidFill>
              <a:effectLst/>
              <a:latin typeface="Optima-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E3E3E"/>
              </a:solidFill>
              <a:effectLst/>
              <a:latin typeface="Optima-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17</a:t>
            </a:fld>
            <a:endParaRPr lang="zh-CN" altLang="en-US"/>
          </a:p>
        </p:txBody>
      </p:sp>
    </p:spTree>
    <p:extLst>
      <p:ext uri="{BB962C8B-B14F-4D97-AF65-F5344CB8AC3E}">
        <p14:creationId xmlns:p14="http://schemas.microsoft.com/office/powerpoint/2010/main" val="3568688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18</a:t>
            </a:fld>
            <a:endParaRPr lang="zh-CN" altLang="en-US"/>
          </a:p>
        </p:txBody>
      </p:sp>
    </p:spTree>
    <p:extLst>
      <p:ext uri="{BB962C8B-B14F-4D97-AF65-F5344CB8AC3E}">
        <p14:creationId xmlns:p14="http://schemas.microsoft.com/office/powerpoint/2010/main" val="1288440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在显示、佩戴舒适性、音频等核心维度全面升级的标杆级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眼镜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——XREAL Air 2</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a:t>
            </a:r>
          </a:p>
          <a:p>
            <a:pPr algn="just"/>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在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Air 2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的基础上创新加入电致变色技术，以适应不同光线环境，实现全场景全天候适用的旗舰级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眼镜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——XREAL Air 2 Pro</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a:t>
            </a:r>
          </a:p>
          <a:p>
            <a:pPr algn="just"/>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此外还有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XREAL Air 2+XREAL Beam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组成的“</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XREAL 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空间屏套装”也一同上线，可以给大家带来空间计算时代更便捷沉浸的观影游戏体验。</a:t>
            </a:r>
          </a:p>
          <a:p>
            <a:endParaRPr lang="en-US" altLang="zh-CN" dirty="0"/>
          </a:p>
          <a:p>
            <a:pPr algn="just"/>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首先，</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XREAL Air 2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实现了</a:t>
            </a:r>
            <a:r>
              <a:rPr lang="zh-CN" altLang="en-US" b="1" i="0" dirty="0">
                <a:solidFill>
                  <a:srgbClr val="424242"/>
                </a:solidFill>
                <a:effectLst/>
                <a:highlight>
                  <a:srgbClr val="FFFFFF"/>
                </a:highlight>
                <a:latin typeface="Microsoft Yahei" panose="020B0503020204020204" pitchFamily="34" charset="-122"/>
                <a:ea typeface="Microsoft Yahei" panose="020B0503020204020204" pitchFamily="34" charset="-122"/>
              </a:rPr>
              <a:t>新一代空间巨幕化</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潮流生活的引领，因为它在屏幕显示效果上更进一步，克服了色偏、暗部显示等之前的老大难问题，同时拥有目前行业最轻最舒适的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观影体验，这无疑将持续加速消费级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的全面普及。</a:t>
            </a:r>
          </a:p>
          <a:p>
            <a:pPr algn="just"/>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其次，</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XREAL Air 2 Pro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在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眼镜全天候全场景适用方面实现了引领，作为全球首款量产的电致变色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眼镜，解决了光线条件对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眼镜使用的限制，让大家在任意时间和任意场景的光线环境下，都能拥有明亮、高清的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画面体验，大大拓展了 </a:t>
            </a:r>
            <a:r>
              <a:rPr lang="en-US" altLang="zh-CN" b="0" i="0" dirty="0">
                <a:solidFill>
                  <a:srgbClr val="424242"/>
                </a:solidFill>
                <a:effectLst/>
                <a:highlight>
                  <a:srgbClr val="FFFFFF"/>
                </a:highlight>
                <a:latin typeface="Microsoft Yahei" panose="020B0503020204020204" pitchFamily="34" charset="-122"/>
                <a:ea typeface="Microsoft Yahei" panose="020B0503020204020204" pitchFamily="34" charset="-122"/>
              </a:rPr>
              <a:t>AR </a:t>
            </a:r>
            <a:r>
              <a:rPr lang="zh-CN" altLang="en-US" b="0" i="0" dirty="0">
                <a:solidFill>
                  <a:srgbClr val="424242"/>
                </a:solidFill>
                <a:effectLst/>
                <a:highlight>
                  <a:srgbClr val="FFFFFF"/>
                </a:highlight>
                <a:latin typeface="Microsoft Yahei" panose="020B0503020204020204" pitchFamily="34" charset="-122"/>
                <a:ea typeface="Microsoft Yahei" panose="020B0503020204020204" pitchFamily="34" charset="-122"/>
              </a:rPr>
              <a:t>眼镜的使用场景。</a:t>
            </a: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22</a:t>
            </a:fld>
            <a:endParaRPr lang="zh-CN" altLang="en-US"/>
          </a:p>
        </p:txBody>
      </p:sp>
    </p:spTree>
    <p:extLst>
      <p:ext uri="{BB962C8B-B14F-4D97-AF65-F5344CB8AC3E}">
        <p14:creationId xmlns:p14="http://schemas.microsoft.com/office/powerpoint/2010/main" val="2227472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b="0" i="0" dirty="0">
                <a:solidFill>
                  <a:srgbClr val="000000"/>
                </a:solidFill>
                <a:effectLst/>
                <a:highlight>
                  <a:srgbClr val="FFFFFF"/>
                </a:highlight>
                <a:latin typeface="PingFang SC"/>
              </a:rPr>
              <a:t>让空间计算能更自然地融入日常生活和工作，让</a:t>
            </a:r>
            <a:r>
              <a:rPr lang="en-US" altLang="zh-CN" b="0" i="0" dirty="0" err="1">
                <a:solidFill>
                  <a:srgbClr val="000000"/>
                </a:solidFill>
                <a:effectLst/>
                <a:highlight>
                  <a:srgbClr val="FFFFFF"/>
                </a:highlight>
                <a:latin typeface="PingFang SC"/>
              </a:rPr>
              <a:t>Rokid</a:t>
            </a:r>
            <a:r>
              <a:rPr lang="en-US" altLang="zh-CN" b="0" i="0" dirty="0">
                <a:solidFill>
                  <a:srgbClr val="000000"/>
                </a:solidFill>
                <a:effectLst/>
                <a:highlight>
                  <a:srgbClr val="FFFFFF"/>
                </a:highlight>
                <a:latin typeface="PingFang SC"/>
              </a:rPr>
              <a:t> AR Studio</a:t>
            </a:r>
            <a:r>
              <a:rPr lang="zh-CN" altLang="en-US" b="0" i="0" dirty="0">
                <a:solidFill>
                  <a:srgbClr val="000000"/>
                </a:solidFill>
                <a:effectLst/>
                <a:highlight>
                  <a:srgbClr val="FFFFFF"/>
                </a:highlight>
                <a:latin typeface="PingFang SC"/>
              </a:rPr>
              <a:t>成为你的第一台空间计算机。”</a:t>
            </a:r>
          </a:p>
          <a:p>
            <a:pPr algn="just"/>
            <a:r>
              <a:rPr lang="zh-CN" altLang="en-US" b="0" i="0" dirty="0">
                <a:solidFill>
                  <a:srgbClr val="000000"/>
                </a:solidFill>
                <a:effectLst/>
                <a:highlight>
                  <a:srgbClr val="FFFFFF"/>
                </a:highlight>
                <a:latin typeface="PingFang SC"/>
              </a:rPr>
              <a:t>这和以往人们对</a:t>
            </a:r>
            <a:r>
              <a:rPr lang="en-US" altLang="zh-CN" b="0" i="0" dirty="0">
                <a:solidFill>
                  <a:srgbClr val="000000"/>
                </a:solidFill>
                <a:effectLst/>
                <a:highlight>
                  <a:srgbClr val="FFFFFF"/>
                </a:highlight>
                <a:latin typeface="PingFang SC"/>
              </a:rPr>
              <a:t>AR</a:t>
            </a:r>
            <a:r>
              <a:rPr lang="zh-CN" altLang="en-US" b="0" i="0" dirty="0">
                <a:solidFill>
                  <a:srgbClr val="000000"/>
                </a:solidFill>
                <a:effectLst/>
                <a:highlight>
                  <a:srgbClr val="FFFFFF"/>
                </a:highlight>
                <a:latin typeface="PingFang SC"/>
              </a:rPr>
              <a:t>眼镜的认知有很大不同。在此之前，</a:t>
            </a:r>
            <a:r>
              <a:rPr lang="en-US" altLang="zh-CN" b="0" i="0" dirty="0">
                <a:solidFill>
                  <a:srgbClr val="000000"/>
                </a:solidFill>
                <a:effectLst/>
                <a:highlight>
                  <a:srgbClr val="FFFFFF"/>
                </a:highlight>
                <a:latin typeface="PingFang SC"/>
              </a:rPr>
              <a:t>AR</a:t>
            </a:r>
            <a:r>
              <a:rPr lang="zh-CN" altLang="en-US" b="0" i="0" dirty="0">
                <a:solidFill>
                  <a:srgbClr val="000000"/>
                </a:solidFill>
                <a:effectLst/>
                <a:highlight>
                  <a:srgbClr val="FFFFFF"/>
                </a:highlight>
                <a:latin typeface="PingFang SC"/>
              </a:rPr>
              <a:t>眼镜一直被“锁死”在娱乐场景中，靠影视和游戏两大支柱产业生存，而</a:t>
            </a:r>
            <a:r>
              <a:rPr lang="en-US" altLang="zh-CN" b="0" i="0" dirty="0" err="1">
                <a:solidFill>
                  <a:srgbClr val="000000"/>
                </a:solidFill>
                <a:effectLst/>
                <a:highlight>
                  <a:srgbClr val="FFFFFF"/>
                </a:highlight>
                <a:latin typeface="PingFang SC"/>
              </a:rPr>
              <a:t>Rokid</a:t>
            </a:r>
            <a:r>
              <a:rPr lang="en-US" altLang="zh-CN" b="0" i="0" dirty="0">
                <a:solidFill>
                  <a:srgbClr val="000000"/>
                </a:solidFill>
                <a:effectLst/>
                <a:highlight>
                  <a:srgbClr val="FFFFFF"/>
                </a:highlight>
                <a:latin typeface="PingFang SC"/>
              </a:rPr>
              <a:t> AR Studio </a:t>
            </a:r>
            <a:r>
              <a:rPr lang="zh-CN" altLang="en-US" b="0" i="0" dirty="0">
                <a:solidFill>
                  <a:srgbClr val="000000"/>
                </a:solidFill>
                <a:effectLst/>
                <a:highlight>
                  <a:srgbClr val="FFFFFF"/>
                </a:highlight>
                <a:latin typeface="PingFang SC"/>
              </a:rPr>
              <a:t>真正成为了个人生产力工具，</a:t>
            </a:r>
            <a:r>
              <a:rPr lang="en-US" altLang="zh-CN" b="0" i="0" dirty="0">
                <a:solidFill>
                  <a:srgbClr val="000000"/>
                </a:solidFill>
                <a:effectLst/>
                <a:highlight>
                  <a:srgbClr val="FFFFFF"/>
                </a:highlight>
                <a:latin typeface="PingFang SC"/>
              </a:rPr>
              <a:t>IM</a:t>
            </a:r>
            <a:r>
              <a:rPr lang="zh-CN" altLang="en-US" b="0" i="0" dirty="0">
                <a:solidFill>
                  <a:srgbClr val="000000"/>
                </a:solidFill>
                <a:effectLst/>
                <a:highlight>
                  <a:srgbClr val="FFFFFF"/>
                </a:highlight>
                <a:latin typeface="PingFang SC"/>
              </a:rPr>
              <a:t>软件、写文章、写代码，搜索信息等等工作场景，都能通过最新的硬件完成。</a:t>
            </a:r>
          </a:p>
          <a:p>
            <a:pPr algn="l" latinLnBrk="1"/>
            <a:r>
              <a:rPr lang="zh-CN" altLang="en-US" b="0" i="0" dirty="0">
                <a:solidFill>
                  <a:srgbClr val="333333"/>
                </a:solidFill>
                <a:effectLst/>
                <a:highlight>
                  <a:srgbClr val="FFFFFF"/>
                </a:highlight>
                <a:latin typeface="Arial" panose="020B0604020202020204" pitchFamily="34" charset="0"/>
              </a:rPr>
              <a:t>用单目</a:t>
            </a:r>
            <a:r>
              <a:rPr lang="zh-CN" altLang="en-US" b="1" i="0" dirty="0">
                <a:solidFill>
                  <a:srgbClr val="000000"/>
                </a:solidFill>
                <a:effectLst/>
                <a:highlight>
                  <a:srgbClr val="FFFFFF"/>
                </a:highlight>
                <a:latin typeface="PingFang SC"/>
              </a:rPr>
              <a:t>竟然能完成</a:t>
            </a:r>
            <a:r>
              <a:rPr lang="en-US" altLang="zh-CN" b="1" i="0" dirty="0">
                <a:solidFill>
                  <a:srgbClr val="000000"/>
                </a:solidFill>
                <a:effectLst/>
                <a:highlight>
                  <a:srgbClr val="FFFFFF"/>
                </a:highlight>
                <a:latin typeface="PingFang SC"/>
              </a:rPr>
              <a:t>SLAM</a:t>
            </a:r>
            <a:r>
              <a:rPr lang="zh-CN" altLang="en-US" b="1" i="0" dirty="0">
                <a:solidFill>
                  <a:srgbClr val="000000"/>
                </a:solidFill>
                <a:effectLst/>
                <a:highlight>
                  <a:srgbClr val="FFFFFF"/>
                </a:highlight>
                <a:latin typeface="PingFang SC"/>
              </a:rPr>
              <a:t>（空间定位技术）、微手势交互、第一视角分享、视觉定位等多种融合型的交互方式。</a:t>
            </a:r>
            <a:endParaRPr lang="en-US" altLang="zh-CN" b="0" i="0" dirty="0">
              <a:solidFill>
                <a:srgbClr val="333333"/>
              </a:solidFill>
              <a:effectLst/>
              <a:highlight>
                <a:srgbClr val="FFFFFF"/>
              </a:highlight>
              <a:latin typeface="Arial" panose="020B0604020202020204" pitchFamily="34" charset="0"/>
            </a:endParaRPr>
          </a:p>
          <a:p>
            <a:pPr algn="l" latinLnBrk="1"/>
            <a:endParaRPr lang="en-US" altLang="zh-CN" b="0" i="0" dirty="0">
              <a:solidFill>
                <a:srgbClr val="333333"/>
              </a:solidFill>
              <a:effectLst/>
              <a:highlight>
                <a:srgbClr val="FFFFFF"/>
              </a:highlight>
              <a:latin typeface="Arial" panose="020B0604020202020204" pitchFamily="34" charset="0"/>
            </a:endParaRPr>
          </a:p>
          <a:p>
            <a:pPr algn="l" latinLnBrk="1"/>
            <a:r>
              <a:rPr lang="zh-CN" altLang="en-US" b="0" i="0" dirty="0">
                <a:solidFill>
                  <a:srgbClr val="333333"/>
                </a:solidFill>
                <a:effectLst/>
                <a:highlight>
                  <a:srgbClr val="FFFFFF"/>
                </a:highlight>
                <a:latin typeface="Arial" panose="020B0604020202020204" pitchFamily="34" charset="0"/>
              </a:rPr>
              <a:t>以</a:t>
            </a:r>
            <a:r>
              <a:rPr lang="en-US" altLang="zh-CN" b="0" i="0" dirty="0" err="1">
                <a:solidFill>
                  <a:srgbClr val="333333"/>
                </a:solidFill>
                <a:effectLst/>
                <a:highlight>
                  <a:srgbClr val="FFFFFF"/>
                </a:highlight>
                <a:latin typeface="Arial" panose="020B0604020202020204" pitchFamily="34" charset="0"/>
              </a:rPr>
              <a:t>Rokid</a:t>
            </a:r>
            <a:r>
              <a:rPr lang="en-US" altLang="zh-CN" b="0" i="0" dirty="0">
                <a:solidFill>
                  <a:srgbClr val="333333"/>
                </a:solidFill>
                <a:effectLst/>
                <a:highlight>
                  <a:srgbClr val="FFFFFF"/>
                </a:highlight>
                <a:latin typeface="Arial" panose="020B0604020202020204" pitchFamily="34" charset="0"/>
              </a:rPr>
              <a:t> AR Lite</a:t>
            </a:r>
            <a:r>
              <a:rPr lang="zh-CN" altLang="en-US" b="0" i="0" dirty="0">
                <a:solidFill>
                  <a:srgbClr val="333333"/>
                </a:solidFill>
                <a:effectLst/>
                <a:highlight>
                  <a:srgbClr val="FFFFFF"/>
                </a:highlight>
                <a:latin typeface="Arial" panose="020B0604020202020204" pitchFamily="34" charset="0"/>
              </a:rPr>
              <a:t>空间计算套装为例，在上一代</a:t>
            </a:r>
            <a:r>
              <a:rPr lang="en-US" altLang="zh-CN" b="0" i="0" dirty="0">
                <a:solidFill>
                  <a:srgbClr val="333333"/>
                </a:solidFill>
                <a:effectLst/>
                <a:highlight>
                  <a:srgbClr val="FFFFFF"/>
                </a:highlight>
                <a:latin typeface="Arial" panose="020B0604020202020204" pitchFamily="34" charset="0"/>
              </a:rPr>
              <a:t>AR Studio</a:t>
            </a:r>
            <a:r>
              <a:rPr lang="zh-CN" altLang="en-US" b="0" i="0" dirty="0">
                <a:solidFill>
                  <a:srgbClr val="333333"/>
                </a:solidFill>
                <a:effectLst/>
                <a:highlight>
                  <a:srgbClr val="FFFFFF"/>
                </a:highlight>
                <a:latin typeface="Arial" panose="020B0604020202020204" pitchFamily="34" charset="0"/>
              </a:rPr>
              <a:t>的基础上进行了部分功能简化，如去掉了摄像头，但也同步增加了交互的适用性、提升了显示效果等。在现有技术条件下，进一步探索了</a:t>
            </a:r>
            <a:r>
              <a:rPr lang="en-US" altLang="zh-CN" b="0" i="0" dirty="0">
                <a:solidFill>
                  <a:srgbClr val="333333"/>
                </a:solidFill>
                <a:effectLst/>
                <a:highlight>
                  <a:srgbClr val="FFFFFF"/>
                </a:highlight>
                <a:latin typeface="Arial" panose="020B0604020202020204" pitchFamily="34" charset="0"/>
              </a:rPr>
              <a:t>AR</a:t>
            </a:r>
            <a:r>
              <a:rPr lang="zh-CN" altLang="en-US" b="0" i="0" dirty="0">
                <a:solidFill>
                  <a:srgbClr val="333333"/>
                </a:solidFill>
                <a:effectLst/>
                <a:highlight>
                  <a:srgbClr val="FFFFFF"/>
                </a:highlight>
                <a:latin typeface="Arial" panose="020B0604020202020204" pitchFamily="34" charset="0"/>
              </a:rPr>
              <a:t>眼镜的「最优解」。</a:t>
            </a:r>
          </a:p>
          <a:p>
            <a:pPr algn="l" latinLnBrk="1"/>
            <a:r>
              <a:rPr lang="en-US" altLang="zh-CN" b="0" i="0" dirty="0" err="1">
                <a:solidFill>
                  <a:srgbClr val="333333"/>
                </a:solidFill>
                <a:effectLst/>
                <a:highlight>
                  <a:srgbClr val="FFFFFF"/>
                </a:highlight>
                <a:latin typeface="Arial" panose="020B0604020202020204" pitchFamily="34" charset="0"/>
              </a:rPr>
              <a:t>Rokid</a:t>
            </a:r>
            <a:r>
              <a:rPr lang="en-US" altLang="zh-CN" b="0" i="0" dirty="0">
                <a:solidFill>
                  <a:srgbClr val="333333"/>
                </a:solidFill>
                <a:effectLst/>
                <a:highlight>
                  <a:srgbClr val="FFFFFF"/>
                </a:highlight>
                <a:latin typeface="Arial" panose="020B0604020202020204" pitchFamily="34" charset="0"/>
              </a:rPr>
              <a:t> AR Lite</a:t>
            </a:r>
            <a:r>
              <a:rPr lang="zh-CN" altLang="en-US" b="0" i="0" dirty="0">
                <a:solidFill>
                  <a:srgbClr val="333333"/>
                </a:solidFill>
                <a:effectLst/>
                <a:highlight>
                  <a:srgbClr val="FFFFFF"/>
                </a:highlight>
                <a:latin typeface="Arial" panose="020B0604020202020204" pitchFamily="34" charset="0"/>
              </a:rPr>
              <a:t>套装由</a:t>
            </a:r>
            <a:r>
              <a:rPr lang="en-US" altLang="zh-CN" b="0" i="0" dirty="0">
                <a:solidFill>
                  <a:srgbClr val="333333"/>
                </a:solidFill>
                <a:effectLst/>
                <a:highlight>
                  <a:srgbClr val="FFFFFF"/>
                </a:highlight>
                <a:latin typeface="Arial" panose="020B0604020202020204" pitchFamily="34" charset="0"/>
              </a:rPr>
              <a:t>AR</a:t>
            </a:r>
            <a:r>
              <a:rPr lang="zh-CN" altLang="en-US" b="0" i="0" dirty="0">
                <a:solidFill>
                  <a:srgbClr val="333333"/>
                </a:solidFill>
                <a:effectLst/>
                <a:highlight>
                  <a:srgbClr val="FFFFFF"/>
                </a:highlight>
                <a:latin typeface="Arial" panose="020B0604020202020204" pitchFamily="34" charset="0"/>
              </a:rPr>
              <a:t>眼镜</a:t>
            </a:r>
            <a:r>
              <a:rPr lang="en-US" altLang="zh-CN" b="0" i="0" dirty="0" err="1">
                <a:solidFill>
                  <a:srgbClr val="333333"/>
                </a:solidFill>
                <a:effectLst/>
                <a:highlight>
                  <a:srgbClr val="FFFFFF"/>
                </a:highlight>
                <a:latin typeface="Arial" panose="020B0604020202020204" pitchFamily="34" charset="0"/>
              </a:rPr>
              <a:t>Rokid</a:t>
            </a:r>
            <a:r>
              <a:rPr lang="en-US" altLang="zh-CN" b="0" i="0" dirty="0">
                <a:solidFill>
                  <a:srgbClr val="333333"/>
                </a:solidFill>
                <a:effectLst/>
                <a:highlight>
                  <a:srgbClr val="FFFFFF"/>
                </a:highlight>
                <a:latin typeface="Arial" panose="020B0604020202020204" pitchFamily="34" charset="0"/>
              </a:rPr>
              <a:t> Max2 </a:t>
            </a:r>
            <a:r>
              <a:rPr lang="zh-CN" altLang="en-US" b="0" i="0" dirty="0">
                <a:solidFill>
                  <a:srgbClr val="333333"/>
                </a:solidFill>
                <a:effectLst/>
                <a:highlight>
                  <a:srgbClr val="FFFFFF"/>
                </a:highlight>
                <a:latin typeface="Arial" panose="020B0604020202020204" pitchFamily="34" charset="0"/>
              </a:rPr>
              <a:t>搭配 </a:t>
            </a:r>
            <a:r>
              <a:rPr lang="en-US" altLang="zh-CN" b="0" i="0" dirty="0" err="1">
                <a:solidFill>
                  <a:srgbClr val="333333"/>
                </a:solidFill>
                <a:effectLst/>
                <a:highlight>
                  <a:srgbClr val="FFFFFF"/>
                </a:highlight>
                <a:latin typeface="Arial" panose="020B0604020202020204" pitchFamily="34" charset="0"/>
              </a:rPr>
              <a:t>Rokid</a:t>
            </a:r>
            <a:r>
              <a:rPr lang="en-US" altLang="zh-CN" b="0" i="0" dirty="0">
                <a:solidFill>
                  <a:srgbClr val="333333"/>
                </a:solidFill>
                <a:effectLst/>
                <a:highlight>
                  <a:srgbClr val="FFFFFF"/>
                </a:highlight>
                <a:latin typeface="Arial" panose="020B0604020202020204" pitchFamily="34" charset="0"/>
              </a:rPr>
              <a:t> Station2</a:t>
            </a:r>
            <a:r>
              <a:rPr lang="zh-CN" altLang="en-US" b="0" i="0" dirty="0">
                <a:solidFill>
                  <a:srgbClr val="333333"/>
                </a:solidFill>
                <a:effectLst/>
                <a:highlight>
                  <a:srgbClr val="FFFFFF"/>
                </a:highlight>
                <a:latin typeface="Arial" panose="020B0604020202020204" pitchFamily="34" charset="0"/>
              </a:rPr>
              <a:t>移动主机组合而成。</a:t>
            </a: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23</a:t>
            </a:fld>
            <a:endParaRPr lang="zh-CN" altLang="en-US"/>
          </a:p>
        </p:txBody>
      </p:sp>
    </p:spTree>
    <p:extLst>
      <p:ext uri="{BB962C8B-B14F-4D97-AF65-F5344CB8AC3E}">
        <p14:creationId xmlns:p14="http://schemas.microsoft.com/office/powerpoint/2010/main" val="2734055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highlight>
                  <a:srgbClr val="FFFFFF"/>
                </a:highlight>
                <a:latin typeface="Helvetica" panose="020B0604020202020204" pitchFamily="34" charset="0"/>
              </a:rPr>
              <a:t>雷鸟 </a:t>
            </a:r>
            <a:r>
              <a:rPr lang="en-US" altLang="zh-CN" b="0" i="0" dirty="0">
                <a:solidFill>
                  <a:srgbClr val="333333"/>
                </a:solidFill>
                <a:effectLst/>
                <a:highlight>
                  <a:srgbClr val="FFFFFF"/>
                </a:highlight>
                <a:latin typeface="Helvetica" panose="020B0604020202020204" pitchFamily="34" charset="0"/>
              </a:rPr>
              <a:t>X2 </a:t>
            </a:r>
            <a:r>
              <a:rPr lang="zh-CN" altLang="en-US" b="0" i="0" dirty="0">
                <a:solidFill>
                  <a:srgbClr val="333333"/>
                </a:solidFill>
                <a:effectLst/>
                <a:highlight>
                  <a:srgbClr val="FFFFFF"/>
                </a:highlight>
                <a:latin typeface="Helvetica" panose="020B0604020202020204" pitchFamily="34" charset="0"/>
              </a:rPr>
              <a:t>是雷鸟创新去年发布的产品，也是全球首款量产和发售的双目全彩 </a:t>
            </a:r>
            <a:r>
              <a:rPr lang="en-US" altLang="zh-CN" b="0" i="0" dirty="0" err="1">
                <a:solidFill>
                  <a:srgbClr val="333333"/>
                </a:solidFill>
                <a:effectLst/>
                <a:highlight>
                  <a:srgbClr val="FFFFFF"/>
                </a:highlight>
                <a:latin typeface="Helvetica" panose="020B0604020202020204" pitchFamily="34" charset="0"/>
              </a:rPr>
              <a:t>MicroLED</a:t>
            </a:r>
            <a:r>
              <a:rPr lang="en-US" altLang="zh-CN" b="0" i="0" dirty="0">
                <a:solidFill>
                  <a:srgbClr val="333333"/>
                </a:solidFill>
                <a:effectLst/>
                <a:highlight>
                  <a:srgbClr val="FFFFFF"/>
                </a:highlight>
                <a:latin typeface="Helvetica" panose="020B0604020202020204" pitchFamily="34" charset="0"/>
              </a:rPr>
              <a:t> </a:t>
            </a:r>
            <a:r>
              <a:rPr lang="zh-CN" altLang="en-US" b="0" i="0" dirty="0">
                <a:solidFill>
                  <a:srgbClr val="333333"/>
                </a:solidFill>
                <a:effectLst/>
                <a:highlight>
                  <a:srgbClr val="FFFFFF"/>
                </a:highlight>
                <a:latin typeface="Helvetica" panose="020B0604020202020204" pitchFamily="34" charset="0"/>
              </a:rPr>
              <a:t>光波导 </a:t>
            </a:r>
            <a:r>
              <a:rPr lang="en-US" altLang="zh-CN" b="0" i="0" dirty="0">
                <a:solidFill>
                  <a:srgbClr val="333333"/>
                </a:solidFill>
                <a:effectLst/>
                <a:highlight>
                  <a:srgbClr val="FFFFFF"/>
                </a:highlight>
                <a:latin typeface="Helvetica" panose="020B0604020202020204" pitchFamily="34" charset="0"/>
              </a:rPr>
              <a:t>AR </a:t>
            </a:r>
            <a:r>
              <a:rPr lang="zh-CN" altLang="en-US" b="0" i="0" dirty="0">
                <a:solidFill>
                  <a:srgbClr val="333333"/>
                </a:solidFill>
                <a:effectLst/>
                <a:highlight>
                  <a:srgbClr val="FFFFFF"/>
                </a:highlight>
                <a:latin typeface="Helvetica" panose="020B0604020202020204" pitchFamily="34" charset="0"/>
              </a:rPr>
              <a:t>眼镜，它能实现＞</a:t>
            </a:r>
            <a:r>
              <a:rPr lang="en-US" altLang="zh-CN" b="0" i="0" dirty="0">
                <a:solidFill>
                  <a:srgbClr val="333333"/>
                </a:solidFill>
                <a:effectLst/>
                <a:highlight>
                  <a:srgbClr val="FFFFFF"/>
                </a:highlight>
                <a:latin typeface="Helvetica" panose="020B0604020202020204" pitchFamily="34" charset="0"/>
              </a:rPr>
              <a:t>85% </a:t>
            </a:r>
            <a:r>
              <a:rPr lang="zh-CN" altLang="en-US" b="0" i="0" dirty="0">
                <a:solidFill>
                  <a:srgbClr val="333333"/>
                </a:solidFill>
                <a:effectLst/>
                <a:highlight>
                  <a:srgbClr val="FFFFFF"/>
                </a:highlight>
                <a:latin typeface="Helvetica" panose="020B0604020202020204" pitchFamily="34" charset="0"/>
              </a:rPr>
              <a:t>的镜片透光率、</a:t>
            </a:r>
            <a:r>
              <a:rPr lang="en-US" altLang="zh-CN" b="0" i="0" dirty="0">
                <a:solidFill>
                  <a:srgbClr val="333333"/>
                </a:solidFill>
                <a:effectLst/>
                <a:highlight>
                  <a:srgbClr val="FFFFFF"/>
                </a:highlight>
                <a:latin typeface="Helvetica" panose="020B0604020202020204" pitchFamily="34" charset="0"/>
              </a:rPr>
              <a:t>1500 nits </a:t>
            </a:r>
            <a:r>
              <a:rPr lang="zh-CN" altLang="en-US" b="0" i="0" dirty="0">
                <a:solidFill>
                  <a:srgbClr val="333333"/>
                </a:solidFill>
                <a:effectLst/>
                <a:highlight>
                  <a:srgbClr val="FFFFFF"/>
                </a:highlight>
                <a:latin typeface="Helvetica" panose="020B0604020202020204" pitchFamily="34" charset="0"/>
              </a:rPr>
              <a:t>的峰值入眼亮度，和 </a:t>
            </a:r>
            <a:r>
              <a:rPr lang="en-US" altLang="zh-CN" b="0" i="0" dirty="0">
                <a:solidFill>
                  <a:srgbClr val="333333"/>
                </a:solidFill>
                <a:effectLst/>
                <a:highlight>
                  <a:srgbClr val="FFFFFF"/>
                </a:highlight>
                <a:latin typeface="Helvetica" panose="020B0604020202020204" pitchFamily="34" charset="0"/>
              </a:rPr>
              <a:t>3D </a:t>
            </a:r>
            <a:r>
              <a:rPr lang="zh-CN" altLang="en-US" b="0" i="0" dirty="0">
                <a:solidFill>
                  <a:srgbClr val="333333"/>
                </a:solidFill>
                <a:effectLst/>
                <a:highlight>
                  <a:srgbClr val="FFFFFF"/>
                </a:highlight>
                <a:latin typeface="Helvetica" panose="020B0604020202020204" pitchFamily="34" charset="0"/>
              </a:rPr>
              <a:t>全彩显示，即便在晴朗的室外，也能清晰显示内容。一体机，可以指环交互。</a:t>
            </a:r>
          </a:p>
          <a:p>
            <a:pPr algn="l"/>
            <a:r>
              <a:rPr lang="zh-CN" altLang="en-US" b="0" i="0" dirty="0">
                <a:solidFill>
                  <a:srgbClr val="333333"/>
                </a:solidFill>
                <a:effectLst/>
                <a:highlight>
                  <a:srgbClr val="FFFFFF"/>
                </a:highlight>
                <a:latin typeface="Helvetica" panose="020B0604020202020204" pitchFamily="34" charset="0"/>
              </a:rPr>
              <a:t>而雷鸟 </a:t>
            </a:r>
            <a:r>
              <a:rPr lang="en-US" altLang="zh-CN" b="0" i="0" dirty="0">
                <a:solidFill>
                  <a:srgbClr val="333333"/>
                </a:solidFill>
                <a:effectLst/>
                <a:highlight>
                  <a:srgbClr val="FFFFFF"/>
                </a:highlight>
                <a:latin typeface="Helvetica" panose="020B0604020202020204" pitchFamily="34" charset="0"/>
              </a:rPr>
              <a:t>X2 Lite</a:t>
            </a:r>
            <a:r>
              <a:rPr lang="zh-CN" altLang="en-US" b="0" i="0" dirty="0">
                <a:solidFill>
                  <a:srgbClr val="333333"/>
                </a:solidFill>
                <a:effectLst/>
                <a:highlight>
                  <a:srgbClr val="FFFFFF"/>
                </a:highlight>
                <a:latin typeface="Helvetica" panose="020B0604020202020204" pitchFamily="34" charset="0"/>
              </a:rPr>
              <a:t>，是 </a:t>
            </a:r>
            <a:r>
              <a:rPr lang="en-US" altLang="zh-CN" b="0" i="0" dirty="0">
                <a:solidFill>
                  <a:srgbClr val="333333"/>
                </a:solidFill>
                <a:effectLst/>
                <a:highlight>
                  <a:srgbClr val="FFFFFF"/>
                </a:highlight>
                <a:latin typeface="Helvetica" panose="020B0604020202020204" pitchFamily="34" charset="0"/>
              </a:rPr>
              <a:t>X2 </a:t>
            </a:r>
            <a:r>
              <a:rPr lang="zh-CN" altLang="en-US" b="0" i="0" dirty="0">
                <a:solidFill>
                  <a:srgbClr val="333333"/>
                </a:solidFill>
                <a:effectLst/>
                <a:highlight>
                  <a:srgbClr val="FFFFFF"/>
                </a:highlight>
                <a:latin typeface="Helvetica" panose="020B0604020202020204" pitchFamily="34" charset="0"/>
              </a:rPr>
              <a:t>的迭代版，整机轻量化有了全面提升。雷鸟 </a:t>
            </a:r>
            <a:r>
              <a:rPr lang="en-US" altLang="zh-CN" b="0" i="0" dirty="0">
                <a:solidFill>
                  <a:srgbClr val="333333"/>
                </a:solidFill>
                <a:effectLst/>
                <a:highlight>
                  <a:srgbClr val="FFFFFF"/>
                </a:highlight>
                <a:latin typeface="Helvetica" panose="020B0604020202020204" pitchFamily="34" charset="0"/>
              </a:rPr>
              <a:t>X2 Lite </a:t>
            </a:r>
            <a:r>
              <a:rPr lang="zh-CN" altLang="en-US" b="0" i="0" dirty="0">
                <a:solidFill>
                  <a:srgbClr val="333333"/>
                </a:solidFill>
                <a:effectLst/>
                <a:highlight>
                  <a:srgbClr val="FFFFFF"/>
                </a:highlight>
                <a:latin typeface="Helvetica" panose="020B0604020202020204" pitchFamily="34" charset="0"/>
              </a:rPr>
              <a:t>的整机重量从前代的 </a:t>
            </a:r>
            <a:r>
              <a:rPr lang="en-US" altLang="zh-CN" b="0" i="0" dirty="0">
                <a:solidFill>
                  <a:srgbClr val="333333"/>
                </a:solidFill>
                <a:effectLst/>
                <a:highlight>
                  <a:srgbClr val="FFFFFF"/>
                </a:highlight>
                <a:latin typeface="Helvetica" panose="020B0604020202020204" pitchFamily="34" charset="0"/>
              </a:rPr>
              <a:t>119g</a:t>
            </a:r>
            <a:r>
              <a:rPr lang="zh-CN" altLang="en-US" b="0" i="0" dirty="0">
                <a:solidFill>
                  <a:srgbClr val="333333"/>
                </a:solidFill>
                <a:effectLst/>
                <a:highlight>
                  <a:srgbClr val="FFFFFF"/>
                </a:highlight>
                <a:latin typeface="Helvetica" panose="020B0604020202020204" pitchFamily="34" charset="0"/>
              </a:rPr>
              <a:t>，降低到了 </a:t>
            </a:r>
            <a:r>
              <a:rPr lang="en-US" altLang="zh-CN" b="0" i="0" dirty="0">
                <a:solidFill>
                  <a:srgbClr val="333333"/>
                </a:solidFill>
                <a:effectLst/>
                <a:highlight>
                  <a:srgbClr val="FFFFFF"/>
                </a:highlight>
                <a:latin typeface="Helvetica" panose="020B0604020202020204" pitchFamily="34" charset="0"/>
              </a:rPr>
              <a:t>60g </a:t>
            </a:r>
            <a:r>
              <a:rPr lang="zh-CN" altLang="en-US" b="0" i="0" dirty="0">
                <a:solidFill>
                  <a:srgbClr val="333333"/>
                </a:solidFill>
                <a:effectLst/>
                <a:highlight>
                  <a:srgbClr val="FFFFFF"/>
                </a:highlight>
                <a:latin typeface="Helvetica" panose="020B0604020202020204" pitchFamily="34" charset="0"/>
              </a:rPr>
              <a:t>左右。</a:t>
            </a:r>
            <a:endParaRPr lang="en-US" altLang="zh-CN" b="0" i="0" dirty="0">
              <a:solidFill>
                <a:srgbClr val="333333"/>
              </a:solidFill>
              <a:effectLst/>
              <a:highlight>
                <a:srgbClr val="FFFFFF"/>
              </a:highlight>
              <a:latin typeface="Helvetica" panose="020B0604020202020204" pitchFamily="34" charset="0"/>
            </a:endParaRPr>
          </a:p>
          <a:p>
            <a:pPr algn="l"/>
            <a:r>
              <a:rPr lang="zh-CN" altLang="en-US" b="0" i="0" dirty="0">
                <a:solidFill>
                  <a:srgbClr val="333333"/>
                </a:solidFill>
                <a:effectLst/>
                <a:highlight>
                  <a:srgbClr val="FFFFFF"/>
                </a:highlight>
                <a:latin typeface="Helvetica" panose="020B0604020202020204" pitchFamily="34" charset="0"/>
              </a:rPr>
              <a:t>雷鸟 </a:t>
            </a:r>
            <a:r>
              <a:rPr lang="en-US" altLang="zh-CN" b="0" i="0" dirty="0">
                <a:solidFill>
                  <a:srgbClr val="333333"/>
                </a:solidFill>
                <a:effectLst/>
                <a:highlight>
                  <a:srgbClr val="FFFFFF"/>
                </a:highlight>
                <a:latin typeface="Helvetica" panose="020B0604020202020204" pitchFamily="34" charset="0"/>
              </a:rPr>
              <a:t>X2 Lite </a:t>
            </a:r>
            <a:r>
              <a:rPr lang="zh-CN" altLang="en-US" b="0" i="0" dirty="0">
                <a:solidFill>
                  <a:srgbClr val="333333"/>
                </a:solidFill>
                <a:effectLst/>
                <a:highlight>
                  <a:srgbClr val="FFFFFF"/>
                </a:highlight>
                <a:latin typeface="Helvetica" panose="020B0604020202020204" pitchFamily="34" charset="0"/>
              </a:rPr>
              <a:t>的另一个重大的更新是 </a:t>
            </a:r>
            <a:r>
              <a:rPr lang="en-US" altLang="zh-CN" b="0" i="0" dirty="0">
                <a:solidFill>
                  <a:srgbClr val="333333"/>
                </a:solidFill>
                <a:effectLst/>
                <a:highlight>
                  <a:srgbClr val="FFFFFF"/>
                </a:highlight>
                <a:latin typeface="Helvetica" panose="020B0604020202020204" pitchFamily="34" charset="0"/>
              </a:rPr>
              <a:t>AI </a:t>
            </a:r>
            <a:r>
              <a:rPr lang="zh-CN" altLang="en-US" b="0" i="0" dirty="0">
                <a:solidFill>
                  <a:srgbClr val="333333"/>
                </a:solidFill>
                <a:effectLst/>
                <a:highlight>
                  <a:srgbClr val="FFFFFF"/>
                </a:highlight>
                <a:latin typeface="Helvetica" panose="020B0604020202020204" pitchFamily="34" charset="0"/>
              </a:rPr>
              <a:t>能力的加持</a:t>
            </a:r>
            <a:r>
              <a:rPr lang="en-US" altLang="zh-CN" b="0" i="0" dirty="0">
                <a:solidFill>
                  <a:srgbClr val="333333"/>
                </a:solidFill>
                <a:effectLst/>
                <a:highlight>
                  <a:srgbClr val="FFFFFF"/>
                </a:highlight>
                <a:latin typeface="Helvetica" panose="020B0604020202020204" pitchFamily="34" charset="0"/>
              </a:rPr>
              <a:t>——</a:t>
            </a:r>
            <a:r>
              <a:rPr lang="zh-CN" altLang="en-US" b="0" i="0" dirty="0">
                <a:solidFill>
                  <a:srgbClr val="333333"/>
                </a:solidFill>
                <a:effectLst/>
                <a:highlight>
                  <a:srgbClr val="FFFFFF"/>
                </a:highlight>
                <a:latin typeface="Helvetica" panose="020B0604020202020204" pitchFamily="34" charset="0"/>
              </a:rPr>
              <a:t>雷鸟 </a:t>
            </a:r>
            <a:r>
              <a:rPr lang="en-US" altLang="zh-CN" b="0" i="0" dirty="0">
                <a:solidFill>
                  <a:srgbClr val="333333"/>
                </a:solidFill>
                <a:effectLst/>
                <a:highlight>
                  <a:srgbClr val="FFFFFF"/>
                </a:highlight>
                <a:latin typeface="Helvetica" panose="020B0604020202020204" pitchFamily="34" charset="0"/>
              </a:rPr>
              <a:t>X2 Lite </a:t>
            </a:r>
            <a:r>
              <a:rPr lang="zh-CN" altLang="en-US" b="0" i="0" dirty="0">
                <a:solidFill>
                  <a:srgbClr val="333333"/>
                </a:solidFill>
                <a:effectLst/>
                <a:highlight>
                  <a:srgbClr val="FFFFFF"/>
                </a:highlight>
                <a:latin typeface="Helvetica" panose="020B0604020202020204" pitchFamily="34" charset="0"/>
              </a:rPr>
              <a:t>加入了 </a:t>
            </a:r>
            <a:r>
              <a:rPr lang="en-US" altLang="zh-CN" b="0" i="0" dirty="0">
                <a:solidFill>
                  <a:srgbClr val="333333"/>
                </a:solidFill>
                <a:effectLst/>
                <a:highlight>
                  <a:srgbClr val="FFFFFF"/>
                </a:highlight>
                <a:latin typeface="Helvetica" panose="020B0604020202020204" pitchFamily="34" charset="0"/>
              </a:rPr>
              <a:t>AR </a:t>
            </a:r>
            <a:r>
              <a:rPr lang="zh-CN" altLang="en-US" b="0" i="0" dirty="0">
                <a:solidFill>
                  <a:srgbClr val="333333"/>
                </a:solidFill>
                <a:effectLst/>
                <a:highlight>
                  <a:srgbClr val="FFFFFF"/>
                </a:highlight>
                <a:latin typeface="Helvetica" panose="020B0604020202020204" pitchFamily="34" charset="0"/>
              </a:rPr>
              <a:t>眼镜的大模型语音助手 </a:t>
            </a:r>
            <a:r>
              <a:rPr lang="en-US" altLang="zh-CN" b="0" i="0" dirty="0" err="1">
                <a:solidFill>
                  <a:srgbClr val="333333"/>
                </a:solidFill>
                <a:effectLst/>
                <a:highlight>
                  <a:srgbClr val="FFFFFF"/>
                </a:highlight>
                <a:latin typeface="Helvetica" panose="020B0604020202020204" pitchFamily="34" charset="0"/>
              </a:rPr>
              <a:t>RayNeo</a:t>
            </a:r>
            <a:r>
              <a:rPr lang="en-US" altLang="zh-CN" b="0" i="0" dirty="0">
                <a:solidFill>
                  <a:srgbClr val="333333"/>
                </a:solidFill>
                <a:effectLst/>
                <a:highlight>
                  <a:srgbClr val="FFFFFF"/>
                </a:highlight>
                <a:latin typeface="Helvetica" panose="020B0604020202020204" pitchFamily="34" charset="0"/>
              </a:rPr>
              <a:t> AI</a:t>
            </a:r>
            <a:r>
              <a:rPr lang="zh-CN" altLang="en-US" b="0" i="0" dirty="0">
                <a:solidFill>
                  <a:srgbClr val="333333"/>
                </a:solidFill>
                <a:effectLst/>
                <a:highlight>
                  <a:srgbClr val="FFFFFF"/>
                </a:highlight>
                <a:latin typeface="Helvetica" panose="020B0604020202020204" pitchFamily="34" charset="0"/>
              </a:rPr>
              <a:t>。</a:t>
            </a:r>
          </a:p>
          <a:p>
            <a:pPr algn="l"/>
            <a:r>
              <a:rPr lang="en-US" altLang="zh-CN" b="0" i="0" dirty="0" err="1">
                <a:solidFill>
                  <a:srgbClr val="333333"/>
                </a:solidFill>
                <a:effectLst/>
                <a:highlight>
                  <a:srgbClr val="FFFFFF"/>
                </a:highlight>
                <a:latin typeface="Helvetica" panose="020B0604020202020204" pitchFamily="34" charset="0"/>
              </a:rPr>
              <a:t>Reyneo</a:t>
            </a:r>
            <a:r>
              <a:rPr lang="en-US" altLang="zh-CN" b="0" i="0" dirty="0">
                <a:solidFill>
                  <a:srgbClr val="333333"/>
                </a:solidFill>
                <a:effectLst/>
                <a:highlight>
                  <a:srgbClr val="FFFFFF"/>
                </a:highlight>
                <a:latin typeface="Helvetica" panose="020B0604020202020204" pitchFamily="34" charset="0"/>
              </a:rPr>
              <a:t> AI </a:t>
            </a:r>
            <a:r>
              <a:rPr lang="zh-CN" altLang="en-US" b="0" i="0" dirty="0">
                <a:solidFill>
                  <a:srgbClr val="333333"/>
                </a:solidFill>
                <a:effectLst/>
                <a:highlight>
                  <a:srgbClr val="FFFFFF"/>
                </a:highlight>
                <a:latin typeface="Helvetica" panose="020B0604020202020204" pitchFamily="34" charset="0"/>
              </a:rPr>
              <a:t>将传统的系统语音助手与 </a:t>
            </a:r>
            <a:r>
              <a:rPr lang="en-US" altLang="zh-CN" b="0" i="0" dirty="0">
                <a:solidFill>
                  <a:srgbClr val="333333"/>
                </a:solidFill>
                <a:effectLst/>
                <a:highlight>
                  <a:srgbClr val="FFFFFF"/>
                </a:highlight>
                <a:latin typeface="Helvetica" panose="020B0604020202020204" pitchFamily="34" charset="0"/>
              </a:rPr>
              <a:t>AI </a:t>
            </a:r>
            <a:r>
              <a:rPr lang="zh-CN" altLang="en-US" b="0" i="0" dirty="0">
                <a:solidFill>
                  <a:srgbClr val="333333"/>
                </a:solidFill>
                <a:effectLst/>
                <a:highlight>
                  <a:srgbClr val="FFFFFF"/>
                </a:highlight>
                <a:latin typeface="Helvetica" panose="020B0604020202020204" pitchFamily="34" charset="0"/>
              </a:rPr>
              <a:t>大模型打通，加入了多轮自然语言对话、上下文理解、行程规划、百科回答等能力，极大扩增了 </a:t>
            </a:r>
            <a:r>
              <a:rPr lang="en-US" altLang="zh-CN" b="0" i="0" dirty="0">
                <a:solidFill>
                  <a:srgbClr val="333333"/>
                </a:solidFill>
                <a:effectLst/>
                <a:highlight>
                  <a:srgbClr val="FFFFFF"/>
                </a:highlight>
                <a:latin typeface="Helvetica" panose="020B0604020202020204" pitchFamily="34" charset="0"/>
              </a:rPr>
              <a:t>AR </a:t>
            </a:r>
            <a:r>
              <a:rPr lang="zh-CN" altLang="en-US" b="0" i="0" dirty="0">
                <a:solidFill>
                  <a:srgbClr val="333333"/>
                </a:solidFill>
                <a:effectLst/>
                <a:highlight>
                  <a:srgbClr val="FFFFFF"/>
                </a:highlight>
                <a:latin typeface="Helvetica" panose="020B0604020202020204" pitchFamily="34" charset="0"/>
              </a:rPr>
              <a:t>眼镜的应用场景，让用户能够以一种更加自然的方式，与现实世界进行信息层面的交互。</a:t>
            </a:r>
          </a:p>
          <a:p>
            <a:pPr algn="l"/>
            <a:endParaRPr lang="zh-CN" altLang="en-US" b="0" i="0" dirty="0">
              <a:solidFill>
                <a:srgbClr val="333333"/>
              </a:solidFill>
              <a:effectLst/>
              <a:highlight>
                <a:srgbClr val="FFFFFF"/>
              </a:highlight>
              <a:latin typeface="Helvetica"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24</a:t>
            </a:fld>
            <a:endParaRPr lang="zh-CN" altLang="en-US"/>
          </a:p>
        </p:txBody>
      </p:sp>
    </p:spTree>
    <p:extLst>
      <p:ext uri="{BB962C8B-B14F-4D97-AF65-F5344CB8AC3E}">
        <p14:creationId xmlns:p14="http://schemas.microsoft.com/office/powerpoint/2010/main" val="392734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整个生态的整合</a:t>
            </a:r>
          </a:p>
          <a:p>
            <a:endParaRPr lang="en-US" altLang="zh-CN" dirty="0"/>
          </a:p>
          <a:p>
            <a:r>
              <a:rPr lang="zh-CN" altLang="en-US" dirty="0"/>
              <a:t>华为小米：眼镜式蓝牙耳机？</a:t>
            </a:r>
          </a:p>
          <a:p>
            <a:r>
              <a:rPr lang="zh-CN" altLang="en-US" dirty="0"/>
              <a:t>魅族：</a:t>
            </a:r>
            <a:r>
              <a:rPr lang="en-US" altLang="zh-CN" dirty="0"/>
              <a:t>MYVU </a:t>
            </a:r>
            <a:r>
              <a:rPr lang="zh-CN" altLang="en-US" dirty="0"/>
              <a:t>普通</a:t>
            </a:r>
            <a:r>
              <a:rPr lang="en-US" altLang="zh-CN" dirty="0"/>
              <a:t>&amp;</a:t>
            </a:r>
            <a:r>
              <a:rPr lang="zh-CN" altLang="en-US" dirty="0"/>
              <a:t>探索 题词翻译提醒导航？ 与手表结合的控制</a:t>
            </a:r>
          </a:p>
        </p:txBody>
      </p:sp>
      <p:sp>
        <p:nvSpPr>
          <p:cNvPr id="4" name="灯片编号占位符 3"/>
          <p:cNvSpPr>
            <a:spLocks noGrp="1"/>
          </p:cNvSpPr>
          <p:nvPr>
            <p:ph type="sldNum" sz="quarter" idx="5"/>
          </p:nvPr>
        </p:nvSpPr>
        <p:spPr/>
        <p:txBody>
          <a:bodyPr/>
          <a:lstStyle/>
          <a:p>
            <a:fld id="{72D8C75E-0901-430E-ACCF-590143CC0BE6}" type="slidenum">
              <a:rPr lang="zh-CN" altLang="en-US" smtClean="0"/>
              <a:t>25</a:t>
            </a:fld>
            <a:endParaRPr lang="zh-CN" altLang="en-US"/>
          </a:p>
        </p:txBody>
      </p:sp>
    </p:spTree>
    <p:extLst>
      <p:ext uri="{BB962C8B-B14F-4D97-AF65-F5344CB8AC3E}">
        <p14:creationId xmlns:p14="http://schemas.microsoft.com/office/powerpoint/2010/main" val="93659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应用领域</a:t>
            </a:r>
          </a:p>
          <a:p>
            <a:pPr algn="l">
              <a:buFont typeface="Arial" panose="020B0604020202020204" pitchFamily="34" charset="0"/>
              <a:buChar char="•"/>
            </a:pPr>
            <a:r>
              <a:rPr lang="zh-CN" altLang="en-US" dirty="0">
                <a:effectLst/>
              </a:rPr>
              <a:t>工业与制造：远程协作与维修、生产线管理与质量控制</a:t>
            </a:r>
          </a:p>
          <a:p>
            <a:pPr algn="l">
              <a:buFont typeface="Arial" panose="020B0604020202020204" pitchFamily="34" charset="0"/>
              <a:buChar char="•"/>
            </a:pPr>
            <a:r>
              <a:rPr lang="zh-CN" altLang="en-US" dirty="0">
                <a:effectLst/>
              </a:rPr>
              <a:t>医疗与健康：手术辅助与医疗培训、康复治疗与患者管理</a:t>
            </a:r>
          </a:p>
          <a:p>
            <a:pPr algn="l">
              <a:buFont typeface="Arial" panose="020B0604020202020204" pitchFamily="34" charset="0"/>
              <a:buChar char="•"/>
            </a:pPr>
            <a:r>
              <a:rPr lang="zh-CN" altLang="en-US" dirty="0">
                <a:effectLst/>
              </a:rPr>
              <a:t>教育与培训：交互式学习与虚拟实验、企业培训与技能提升</a:t>
            </a:r>
          </a:p>
          <a:p>
            <a:pPr algn="l">
              <a:buFont typeface="Arial" panose="020B0604020202020204" pitchFamily="34" charset="0"/>
              <a:buChar char="•"/>
            </a:pPr>
            <a:r>
              <a:rPr lang="zh-CN" altLang="en-US" dirty="0">
                <a:effectLst/>
              </a:rPr>
              <a:t>零售与电商：虚拟试穿与产品展示、顾客互动与个性化营销</a:t>
            </a:r>
          </a:p>
          <a:p>
            <a:pPr algn="l">
              <a:buFont typeface="Arial" panose="020B0604020202020204" pitchFamily="34" charset="0"/>
              <a:buChar char="•"/>
            </a:pPr>
            <a:r>
              <a:rPr lang="zh-CN" altLang="en-US" dirty="0">
                <a:effectLst/>
              </a:rPr>
              <a:t>娱乐与游戏：沉浸式游戏体验、互动娱乐与媒体消费</a:t>
            </a: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27</a:t>
            </a:fld>
            <a:endParaRPr lang="zh-CN" altLang="en-US"/>
          </a:p>
        </p:txBody>
      </p:sp>
    </p:spTree>
    <p:extLst>
      <p:ext uri="{BB962C8B-B14F-4D97-AF65-F5344CB8AC3E}">
        <p14:creationId xmlns:p14="http://schemas.microsoft.com/office/powerpoint/2010/main" val="3456355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highlight>
                  <a:srgbClr val="FFFFFF"/>
                </a:highlight>
                <a:latin typeface="Helvetica Neue"/>
              </a:rPr>
              <a:t>1901</a:t>
            </a:r>
            <a:r>
              <a:rPr lang="zh-CN" altLang="en-US" b="0" i="0" dirty="0">
                <a:solidFill>
                  <a:srgbClr val="333333"/>
                </a:solidFill>
                <a:effectLst/>
                <a:highlight>
                  <a:srgbClr val="FFFFFF"/>
                </a:highlight>
                <a:latin typeface="Helvetica Neue"/>
              </a:rPr>
              <a:t>年，美国作家莱曼</a:t>
            </a:r>
            <a:r>
              <a:rPr lang="en-US" altLang="zh-CN" b="0" i="0" dirty="0">
                <a:solidFill>
                  <a:srgbClr val="333333"/>
                </a:solidFill>
                <a:effectLst/>
                <a:highlight>
                  <a:srgbClr val="FFFFFF"/>
                </a:highlight>
                <a:latin typeface="Helvetica Neue"/>
              </a:rPr>
              <a:t>·</a:t>
            </a:r>
            <a:r>
              <a:rPr lang="zh-CN" altLang="en-US" b="0" i="0" dirty="0">
                <a:solidFill>
                  <a:srgbClr val="333333"/>
                </a:solidFill>
                <a:effectLst/>
                <a:highlight>
                  <a:srgbClr val="FFFFFF"/>
                </a:highlight>
                <a:latin typeface="Helvetica Neue"/>
              </a:rPr>
              <a:t>弗兰克</a:t>
            </a:r>
            <a:r>
              <a:rPr lang="en-US" altLang="zh-CN" b="0" i="0" dirty="0">
                <a:solidFill>
                  <a:srgbClr val="333333"/>
                </a:solidFill>
                <a:effectLst/>
                <a:highlight>
                  <a:srgbClr val="FFFFFF"/>
                </a:highlight>
                <a:latin typeface="Helvetica Neue"/>
              </a:rPr>
              <a:t>·</a:t>
            </a:r>
            <a:r>
              <a:rPr lang="zh-CN" altLang="en-US" b="0" i="0" dirty="0">
                <a:solidFill>
                  <a:srgbClr val="333333"/>
                </a:solidFill>
                <a:effectLst/>
                <a:highlight>
                  <a:srgbClr val="FFFFFF"/>
                </a:highlight>
                <a:latin typeface="Helvetica Neue"/>
              </a:rPr>
              <a:t>鲍姆在科幻小说</a:t>
            </a:r>
            <a:r>
              <a:rPr lang="en-US" altLang="zh-CN" b="0" i="0" dirty="0">
                <a:solidFill>
                  <a:srgbClr val="333333"/>
                </a:solidFill>
                <a:effectLst/>
                <a:highlight>
                  <a:srgbClr val="FFFFFF"/>
                </a:highlight>
                <a:latin typeface="Helvetica Neue"/>
              </a:rPr>
              <a:t>《The Master Key》</a:t>
            </a:r>
            <a:r>
              <a:rPr lang="zh-CN" altLang="en-US" b="0" i="0" dirty="0">
                <a:solidFill>
                  <a:srgbClr val="333333"/>
                </a:solidFill>
                <a:effectLst/>
                <a:highlight>
                  <a:srgbClr val="FFFFFF"/>
                </a:highlight>
                <a:latin typeface="Helvetica Neue"/>
              </a:rPr>
              <a:t>中，首次描绘出了</a:t>
            </a:r>
            <a:r>
              <a:rPr lang="en-US" altLang="zh-CN" b="0" i="0" dirty="0">
                <a:solidFill>
                  <a:srgbClr val="333333"/>
                </a:solidFill>
                <a:effectLst/>
                <a:highlight>
                  <a:srgbClr val="FFFFFF"/>
                </a:highlight>
                <a:latin typeface="Helvetica Neue"/>
              </a:rPr>
              <a:t>AR</a:t>
            </a:r>
            <a:r>
              <a:rPr lang="zh-CN" altLang="en-US" b="0" i="0" dirty="0">
                <a:solidFill>
                  <a:srgbClr val="333333"/>
                </a:solidFill>
                <a:effectLst/>
                <a:highlight>
                  <a:srgbClr val="FFFFFF"/>
                </a:highlight>
                <a:latin typeface="Helvetica Neue"/>
              </a:rPr>
              <a:t>应用场景。小说中写到，一个叫罗伯特的小男孩偶然触碰到了“电之万能钥匙”，由此他可以得到三件礼物，其中一件是一副神奇的眼镜。</a:t>
            </a:r>
            <a:r>
              <a:rPr lang="zh-CN" altLang="en-US" b="1" i="0" dirty="0">
                <a:solidFill>
                  <a:srgbClr val="333333"/>
                </a:solidFill>
                <a:effectLst/>
                <a:highlight>
                  <a:srgbClr val="FFFFFF"/>
                </a:highlight>
                <a:latin typeface="Helvetica Neue"/>
              </a:rPr>
              <a:t>戴上眼镜之后，你会在眼前的人的额头上看到一个用于标识这个人性格的标记。如果是好人，会显示</a:t>
            </a:r>
            <a:r>
              <a:rPr lang="en-US" altLang="zh-CN" b="1" i="0" dirty="0">
                <a:solidFill>
                  <a:srgbClr val="333333"/>
                </a:solidFill>
                <a:effectLst/>
                <a:highlight>
                  <a:srgbClr val="FFFFFF"/>
                </a:highlight>
                <a:latin typeface="Helvetica Neue"/>
              </a:rPr>
              <a:t>G</a:t>
            </a:r>
            <a:r>
              <a:rPr lang="zh-CN" altLang="en-US" b="1" i="0" dirty="0">
                <a:solidFill>
                  <a:srgbClr val="333333"/>
                </a:solidFill>
                <a:effectLst/>
                <a:highlight>
                  <a:srgbClr val="FFFFFF"/>
                </a:highlight>
                <a:latin typeface="Helvetica Neue"/>
              </a:rPr>
              <a:t>（代表</a:t>
            </a:r>
            <a:r>
              <a:rPr lang="en-US" altLang="zh-CN" b="1" i="0" dirty="0">
                <a:solidFill>
                  <a:srgbClr val="333333"/>
                </a:solidFill>
                <a:effectLst/>
                <a:highlight>
                  <a:srgbClr val="FFFFFF"/>
                </a:highlight>
                <a:latin typeface="Helvetica Neue"/>
              </a:rPr>
              <a:t>good</a:t>
            </a:r>
            <a:r>
              <a:rPr lang="zh-CN" altLang="en-US" b="1" i="0" dirty="0">
                <a:solidFill>
                  <a:srgbClr val="333333"/>
                </a:solidFill>
                <a:effectLst/>
                <a:highlight>
                  <a:srgbClr val="FFFFFF"/>
                </a:highlight>
                <a:latin typeface="Helvetica Neue"/>
              </a:rPr>
              <a:t>），如果是坏人，则会显示</a:t>
            </a:r>
            <a:r>
              <a:rPr lang="en-US" altLang="zh-CN" b="1" i="0" dirty="0">
                <a:solidFill>
                  <a:srgbClr val="333333"/>
                </a:solidFill>
                <a:effectLst/>
                <a:highlight>
                  <a:srgbClr val="FFFFFF"/>
                </a:highlight>
                <a:latin typeface="Helvetica Neue"/>
              </a:rPr>
              <a:t>E</a:t>
            </a:r>
            <a:r>
              <a:rPr lang="zh-CN" altLang="en-US" b="1" i="0" dirty="0">
                <a:solidFill>
                  <a:srgbClr val="333333"/>
                </a:solidFill>
                <a:effectLst/>
                <a:highlight>
                  <a:srgbClr val="FFFFFF"/>
                </a:highlight>
                <a:latin typeface="Helvetica Neue"/>
              </a:rPr>
              <a:t>（代表</a:t>
            </a:r>
            <a:r>
              <a:rPr lang="en-US" altLang="zh-CN" b="1" i="0" dirty="0">
                <a:solidFill>
                  <a:srgbClr val="333333"/>
                </a:solidFill>
                <a:effectLst/>
                <a:highlight>
                  <a:srgbClr val="FFFFFF"/>
                </a:highlight>
                <a:latin typeface="Helvetica Neue"/>
              </a:rPr>
              <a:t>evil</a:t>
            </a:r>
            <a:r>
              <a:rPr lang="zh-CN" altLang="en-US" b="1" i="0" dirty="0">
                <a:solidFill>
                  <a:srgbClr val="333333"/>
                </a:solidFill>
                <a:effectLst/>
                <a:highlight>
                  <a:srgbClr val="FFFFFF"/>
                </a:highlight>
                <a:latin typeface="Helvetica Neue"/>
              </a:rPr>
              <a:t>）。</a:t>
            </a:r>
            <a:endParaRPr lang="en-US" altLang="zh-CN" b="1" i="0" dirty="0">
              <a:solidFill>
                <a:srgbClr val="333333"/>
              </a:solidFill>
              <a:effectLst/>
              <a:highlight>
                <a:srgbClr val="FFFFFF"/>
              </a:highlight>
              <a:latin typeface="Helvetica Neue"/>
            </a:endParaRPr>
          </a:p>
          <a:p>
            <a:pPr algn="l"/>
            <a:r>
              <a:rPr lang="en-US" altLang="zh-CN" b="0" i="0" dirty="0">
                <a:solidFill>
                  <a:srgbClr val="333333"/>
                </a:solidFill>
                <a:effectLst/>
                <a:highlight>
                  <a:srgbClr val="FFFFFF"/>
                </a:highlight>
                <a:latin typeface="Helvetica Neue"/>
              </a:rPr>
              <a:t>1968</a:t>
            </a:r>
            <a:r>
              <a:rPr lang="zh-CN" altLang="en-US" b="0" i="0" dirty="0">
                <a:solidFill>
                  <a:srgbClr val="333333"/>
                </a:solidFill>
                <a:effectLst/>
                <a:highlight>
                  <a:srgbClr val="FFFFFF"/>
                </a:highlight>
                <a:latin typeface="Helvetica Neue"/>
              </a:rPr>
              <a:t>年，计算机图形学之父</a:t>
            </a:r>
            <a:r>
              <a:rPr lang="en-US" altLang="zh-CN" b="0" i="0" dirty="0" err="1">
                <a:solidFill>
                  <a:srgbClr val="333333"/>
                </a:solidFill>
                <a:effectLst/>
                <a:highlight>
                  <a:srgbClr val="FFFFFF"/>
                </a:highlight>
                <a:latin typeface="Helvetica Neue"/>
              </a:rPr>
              <a:t>IvanSutherland</a:t>
            </a:r>
            <a:r>
              <a:rPr lang="zh-CN" altLang="en-US" b="0" i="0" dirty="0">
                <a:solidFill>
                  <a:srgbClr val="333333"/>
                </a:solidFill>
                <a:effectLst/>
                <a:highlight>
                  <a:srgbClr val="FFFFFF"/>
                </a:highlight>
                <a:latin typeface="Helvetica Neue"/>
              </a:rPr>
              <a:t>领导开发了一套名为“</a:t>
            </a:r>
            <a:r>
              <a:rPr lang="en-US" altLang="zh-CN" b="0" i="0" dirty="0">
                <a:solidFill>
                  <a:srgbClr val="333333"/>
                </a:solidFill>
                <a:effectLst/>
                <a:highlight>
                  <a:srgbClr val="FFFFFF"/>
                </a:highlight>
                <a:latin typeface="Helvetica Neue"/>
              </a:rPr>
              <a:t>The Sword of Damocles” </a:t>
            </a:r>
            <a:r>
              <a:rPr lang="zh-CN" altLang="en-US" b="0" i="0" dirty="0">
                <a:solidFill>
                  <a:srgbClr val="333333"/>
                </a:solidFill>
                <a:effectLst/>
                <a:highlight>
                  <a:srgbClr val="FFFFFF"/>
                </a:highlight>
                <a:latin typeface="Helvetica Neue"/>
              </a:rPr>
              <a:t>（达摩克利斯之剑）的显示系统。系统使用的是一个光学透视头戴式显示设备，受限于当时计算机的处理能力，只能将显示设备放置在用户头顶的天花板，并通过连接杆和头戴设备相连。通过显示设备能够看到在现实中叠加的立方体图形。从技术原理来讲，这套系统所呈现的效果与今天的</a:t>
            </a:r>
            <a:r>
              <a:rPr lang="en-US" altLang="zh-CN" b="0" i="0" dirty="0">
                <a:solidFill>
                  <a:srgbClr val="333333"/>
                </a:solidFill>
                <a:effectLst/>
                <a:highlight>
                  <a:srgbClr val="FFFFFF"/>
                </a:highlight>
                <a:latin typeface="Helvetica Neue"/>
              </a:rPr>
              <a:t>AR</a:t>
            </a:r>
            <a:r>
              <a:rPr lang="zh-CN" altLang="en-US" b="0" i="0" dirty="0">
                <a:solidFill>
                  <a:srgbClr val="333333"/>
                </a:solidFill>
                <a:effectLst/>
                <a:highlight>
                  <a:srgbClr val="FFFFFF"/>
                </a:highlight>
                <a:latin typeface="Helvetica Neue"/>
              </a:rPr>
              <a:t>产品没有本质区别。因此，</a:t>
            </a:r>
            <a:r>
              <a:rPr lang="zh-CN" altLang="en-US" b="1" i="0" dirty="0">
                <a:solidFill>
                  <a:srgbClr val="333333"/>
                </a:solidFill>
                <a:effectLst/>
                <a:highlight>
                  <a:srgbClr val="FFFFFF"/>
                </a:highlight>
                <a:latin typeface="Helvetica Neue"/>
              </a:rPr>
              <a:t>这套系统被普遍认为是</a:t>
            </a:r>
            <a:r>
              <a:rPr lang="en-US" altLang="zh-CN" b="1" i="0" dirty="0">
                <a:solidFill>
                  <a:srgbClr val="333333"/>
                </a:solidFill>
                <a:effectLst/>
                <a:highlight>
                  <a:srgbClr val="FFFFFF"/>
                </a:highlight>
                <a:latin typeface="Helvetica Neue"/>
              </a:rPr>
              <a:t>HMD</a:t>
            </a:r>
            <a:r>
              <a:rPr lang="zh-CN" altLang="en-US" b="1" i="0" dirty="0">
                <a:solidFill>
                  <a:srgbClr val="333333"/>
                </a:solidFill>
                <a:effectLst/>
                <a:highlight>
                  <a:srgbClr val="FFFFFF"/>
                </a:highlight>
                <a:latin typeface="Helvetica Neue"/>
              </a:rPr>
              <a:t>（头戴式显示器）以及增强现实的雏形。</a:t>
            </a:r>
            <a:r>
              <a:rPr lang="zh-CN" altLang="en-US" b="0" i="0" dirty="0">
                <a:solidFill>
                  <a:srgbClr val="333333"/>
                </a:solidFill>
                <a:effectLst/>
                <a:highlight>
                  <a:srgbClr val="FFFFFF"/>
                </a:highlight>
                <a:latin typeface="Helvetica Neue"/>
              </a:rPr>
              <a:t>值得一提的是当时还没有增强现实的概念。</a:t>
            </a: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6</a:t>
            </a:fld>
            <a:endParaRPr lang="zh-CN" altLang="en-US"/>
          </a:p>
        </p:txBody>
      </p:sp>
    </p:spTree>
    <p:extLst>
      <p:ext uri="{BB962C8B-B14F-4D97-AF65-F5344CB8AC3E}">
        <p14:creationId xmlns:p14="http://schemas.microsoft.com/office/powerpoint/2010/main" val="4206479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highlight>
                  <a:srgbClr val="FFFFFF"/>
                </a:highlight>
                <a:latin typeface="Helvetica Neue"/>
              </a:rPr>
              <a:t>1992</a:t>
            </a:r>
            <a:r>
              <a:rPr lang="zh-CN" altLang="en-US" b="0" i="0" dirty="0">
                <a:solidFill>
                  <a:srgbClr val="333333"/>
                </a:solidFill>
                <a:effectLst/>
                <a:highlight>
                  <a:srgbClr val="FFFFFF"/>
                </a:highlight>
                <a:latin typeface="Helvetica Neue"/>
              </a:rPr>
              <a:t>年，波音公司的研究员</a:t>
            </a:r>
            <a:r>
              <a:rPr lang="en-US" altLang="zh-CN" b="0" i="0" dirty="0" err="1">
                <a:solidFill>
                  <a:srgbClr val="333333"/>
                </a:solidFill>
                <a:effectLst/>
                <a:highlight>
                  <a:srgbClr val="FFFFFF"/>
                </a:highlight>
                <a:latin typeface="Helvetica Neue"/>
              </a:rPr>
              <a:t>T.P.Caudell</a:t>
            </a:r>
            <a:r>
              <a:rPr lang="zh-CN" altLang="en-US" b="0" i="0" dirty="0">
                <a:solidFill>
                  <a:srgbClr val="333333"/>
                </a:solidFill>
                <a:effectLst/>
                <a:highlight>
                  <a:srgbClr val="FFFFFF"/>
                </a:highlight>
                <a:latin typeface="Helvetica Neue"/>
              </a:rPr>
              <a:t>和</a:t>
            </a:r>
            <a:r>
              <a:rPr lang="en-US" altLang="zh-CN" b="0" i="0" dirty="0" err="1">
                <a:solidFill>
                  <a:srgbClr val="333333"/>
                </a:solidFill>
                <a:effectLst/>
                <a:highlight>
                  <a:srgbClr val="FFFFFF"/>
                </a:highlight>
                <a:latin typeface="Helvetica Neue"/>
              </a:rPr>
              <a:t>D.W.Mizell</a:t>
            </a:r>
            <a:r>
              <a:rPr lang="zh-CN" altLang="en-US" b="0" i="0" dirty="0">
                <a:solidFill>
                  <a:srgbClr val="333333"/>
                </a:solidFill>
                <a:effectLst/>
                <a:highlight>
                  <a:srgbClr val="FFFFFF"/>
                </a:highlight>
                <a:latin typeface="Helvetica Neue"/>
              </a:rPr>
              <a:t>，在其论文</a:t>
            </a:r>
            <a:r>
              <a:rPr lang="en-US" altLang="zh-CN" b="0" i="0" dirty="0">
                <a:solidFill>
                  <a:srgbClr val="333333"/>
                </a:solidFill>
                <a:effectLst/>
                <a:highlight>
                  <a:srgbClr val="FFFFFF"/>
                </a:highlight>
                <a:latin typeface="Helvetica Neue"/>
              </a:rPr>
              <a:t>《Augmented reality: </a:t>
            </a:r>
            <a:r>
              <a:rPr lang="en-US" altLang="zh-CN" b="0" i="0" dirty="0" err="1">
                <a:solidFill>
                  <a:srgbClr val="333333"/>
                </a:solidFill>
                <a:effectLst/>
                <a:highlight>
                  <a:srgbClr val="FFFFFF"/>
                </a:highlight>
                <a:latin typeface="Helvetica Neue"/>
              </a:rPr>
              <a:t>anapplication</a:t>
            </a:r>
            <a:r>
              <a:rPr lang="en-US" altLang="zh-CN" b="0" i="0" dirty="0">
                <a:solidFill>
                  <a:srgbClr val="333333"/>
                </a:solidFill>
                <a:effectLst/>
                <a:highlight>
                  <a:srgbClr val="FFFFFF"/>
                </a:highlight>
                <a:latin typeface="Helvetica Neue"/>
              </a:rPr>
              <a:t> of heads-up display technology to manual manufacturing processes》</a:t>
            </a:r>
            <a:r>
              <a:rPr lang="zh-CN" altLang="en-US" b="0" i="0" dirty="0">
                <a:solidFill>
                  <a:srgbClr val="333333"/>
                </a:solidFill>
                <a:effectLst/>
                <a:highlight>
                  <a:srgbClr val="FFFFFF"/>
                </a:highlight>
                <a:latin typeface="Helvetica Neue"/>
              </a:rPr>
              <a:t>中</a:t>
            </a:r>
            <a:r>
              <a:rPr lang="zh-CN" altLang="en-US" b="1" i="0" dirty="0">
                <a:solidFill>
                  <a:srgbClr val="333333"/>
                </a:solidFill>
                <a:effectLst/>
                <a:highlight>
                  <a:srgbClr val="FFFFFF"/>
                </a:highlight>
                <a:latin typeface="Helvetica Neue"/>
              </a:rPr>
              <a:t>首次使用了</a:t>
            </a:r>
            <a:r>
              <a:rPr lang="en-US" altLang="zh-CN" b="1" i="0" dirty="0">
                <a:solidFill>
                  <a:srgbClr val="333333"/>
                </a:solidFill>
                <a:effectLst/>
                <a:highlight>
                  <a:srgbClr val="FFFFFF"/>
                </a:highlight>
                <a:latin typeface="Helvetica Neue"/>
              </a:rPr>
              <a:t>Augmented Reality</a:t>
            </a:r>
            <a:r>
              <a:rPr lang="zh-CN" altLang="en-US" b="1" i="0" dirty="0">
                <a:solidFill>
                  <a:srgbClr val="333333"/>
                </a:solidFill>
                <a:effectLst/>
                <a:highlight>
                  <a:srgbClr val="FFFFFF"/>
                </a:highlight>
                <a:latin typeface="Helvetica Neue"/>
              </a:rPr>
              <a:t>（增强现实）这个词，用来描述将计算机呈现的元素覆盖在真实世界上这一技术。</a:t>
            </a:r>
            <a:r>
              <a:rPr lang="zh-CN" altLang="en-US" b="0" i="0" dirty="0">
                <a:solidFill>
                  <a:srgbClr val="333333"/>
                </a:solidFill>
                <a:effectLst/>
                <a:highlight>
                  <a:srgbClr val="FFFFFF"/>
                </a:highlight>
                <a:latin typeface="Helvetica Neue"/>
              </a:rPr>
              <a:t>这也是第一次有人提出</a:t>
            </a:r>
            <a:r>
              <a:rPr lang="en-US" altLang="zh-CN" b="0" i="0" dirty="0">
                <a:solidFill>
                  <a:srgbClr val="333333"/>
                </a:solidFill>
                <a:effectLst/>
                <a:highlight>
                  <a:srgbClr val="FFFFFF"/>
                </a:highlight>
                <a:latin typeface="Helvetica Neue"/>
              </a:rPr>
              <a:t>AR</a:t>
            </a:r>
            <a:r>
              <a:rPr lang="zh-CN" altLang="en-US" b="0" i="0" dirty="0">
                <a:solidFill>
                  <a:srgbClr val="333333"/>
                </a:solidFill>
                <a:effectLst/>
                <a:highlight>
                  <a:srgbClr val="FFFFFF"/>
                </a:highlight>
                <a:latin typeface="Helvetica Neue"/>
              </a:rPr>
              <a:t>的概念。</a:t>
            </a:r>
            <a:endParaRPr lang="en-US" altLang="zh-CN" b="0" i="0" dirty="0">
              <a:solidFill>
                <a:srgbClr val="333333"/>
              </a:solidFill>
              <a:effectLst/>
              <a:highlight>
                <a:srgbClr val="FFFFFF"/>
              </a:highlight>
              <a:latin typeface="Helvetica Neue"/>
            </a:endParaRPr>
          </a:p>
          <a:p>
            <a:r>
              <a:rPr lang="en-US" altLang="zh-CN" b="0" i="0" dirty="0">
                <a:solidFill>
                  <a:srgbClr val="333333"/>
                </a:solidFill>
                <a:effectLst/>
                <a:highlight>
                  <a:srgbClr val="FFFFFF"/>
                </a:highlight>
                <a:latin typeface="Helvetica Neue"/>
              </a:rPr>
              <a:t>1997</a:t>
            </a:r>
            <a:r>
              <a:rPr lang="zh-CN" altLang="en-US" b="0" i="0" dirty="0">
                <a:solidFill>
                  <a:srgbClr val="333333"/>
                </a:solidFill>
                <a:effectLst/>
                <a:highlight>
                  <a:srgbClr val="FFFFFF"/>
                </a:highlight>
                <a:latin typeface="Helvetica Neue"/>
              </a:rPr>
              <a:t>年，北卡大学教授</a:t>
            </a:r>
            <a:r>
              <a:rPr lang="en-US" altLang="zh-CN" b="0" i="0" dirty="0" err="1">
                <a:solidFill>
                  <a:srgbClr val="333333"/>
                </a:solidFill>
                <a:effectLst/>
                <a:highlight>
                  <a:srgbClr val="FFFFFF"/>
                </a:highlight>
                <a:latin typeface="Helvetica Neue"/>
              </a:rPr>
              <a:t>RonaldAzuma</a:t>
            </a:r>
            <a:r>
              <a:rPr lang="zh-CN" altLang="en-US" b="0" i="0" dirty="0">
                <a:solidFill>
                  <a:srgbClr val="333333"/>
                </a:solidFill>
                <a:effectLst/>
                <a:highlight>
                  <a:srgbClr val="FFFFFF"/>
                </a:highlight>
                <a:latin typeface="Helvetica Neue"/>
              </a:rPr>
              <a:t>，在其论文</a:t>
            </a:r>
            <a:r>
              <a:rPr lang="en-US" altLang="zh-CN" b="0" i="0" dirty="0">
                <a:solidFill>
                  <a:srgbClr val="333333"/>
                </a:solidFill>
                <a:effectLst/>
                <a:highlight>
                  <a:srgbClr val="FFFFFF"/>
                </a:highlight>
                <a:latin typeface="Helvetica Neue"/>
              </a:rPr>
              <a:t>《A Survey of Augmented Reality》</a:t>
            </a:r>
            <a:r>
              <a:rPr lang="zh-CN" altLang="en-US" b="0" i="0" dirty="0">
                <a:solidFill>
                  <a:srgbClr val="333333"/>
                </a:solidFill>
                <a:effectLst/>
                <a:highlight>
                  <a:srgbClr val="FFFFFF"/>
                </a:highlight>
                <a:latin typeface="Helvetica Neue"/>
              </a:rPr>
              <a:t>中首次提出了一个被广泛接受的增强现实定义，</a:t>
            </a:r>
            <a:r>
              <a:rPr lang="zh-CN" altLang="en-US" b="1" i="0" dirty="0">
                <a:solidFill>
                  <a:srgbClr val="333333"/>
                </a:solidFill>
                <a:effectLst/>
                <a:highlight>
                  <a:srgbClr val="FFFFFF"/>
                </a:highlight>
                <a:latin typeface="Helvetica Neue"/>
              </a:rPr>
              <a:t>这个定义包含三个特征：虚拟与现实结合、实时互动、基于三维的定位。</a:t>
            </a:r>
            <a:endParaRPr lang="en-US" altLang="zh-CN" b="1" i="0" dirty="0">
              <a:solidFill>
                <a:srgbClr val="333333"/>
              </a:solidFill>
              <a:effectLst/>
              <a:highlight>
                <a:srgbClr val="FFFFFF"/>
              </a:highlight>
              <a:latin typeface="Helvetica Neue"/>
            </a:endParaRPr>
          </a:p>
          <a:p>
            <a:r>
              <a:rPr lang="en-US" altLang="zh-CN" b="0" i="0" dirty="0">
                <a:solidFill>
                  <a:srgbClr val="333333"/>
                </a:solidFill>
                <a:effectLst/>
                <a:highlight>
                  <a:srgbClr val="FFFFFF"/>
                </a:highlight>
                <a:latin typeface="Helvetica Neue"/>
              </a:rPr>
              <a:t>1999</a:t>
            </a:r>
            <a:r>
              <a:rPr lang="zh-CN" altLang="en-US" b="0" i="0" dirty="0">
                <a:solidFill>
                  <a:srgbClr val="333333"/>
                </a:solidFill>
                <a:effectLst/>
                <a:highlight>
                  <a:srgbClr val="FFFFFF"/>
                </a:highlight>
                <a:latin typeface="Helvetica Neue"/>
              </a:rPr>
              <a:t>年，奈良先端科学技术学院的加藤弘一教授主导开发了第一个</a:t>
            </a:r>
            <a:r>
              <a:rPr lang="en-US" altLang="zh-CN" b="0" i="0" dirty="0">
                <a:solidFill>
                  <a:srgbClr val="333333"/>
                </a:solidFill>
                <a:effectLst/>
                <a:highlight>
                  <a:srgbClr val="FFFFFF"/>
                </a:highlight>
                <a:latin typeface="Helvetica Neue"/>
              </a:rPr>
              <a:t>AR</a:t>
            </a:r>
            <a:r>
              <a:rPr lang="zh-CN" altLang="en-US" b="0" i="0" dirty="0">
                <a:solidFill>
                  <a:srgbClr val="333333"/>
                </a:solidFill>
                <a:effectLst/>
                <a:highlight>
                  <a:srgbClr val="FFFFFF"/>
                </a:highlight>
                <a:latin typeface="Helvetica Neue"/>
              </a:rPr>
              <a:t>开源框架</a:t>
            </a:r>
            <a:r>
              <a:rPr lang="en-US" altLang="zh-CN" b="0" i="0" dirty="0">
                <a:solidFill>
                  <a:srgbClr val="333333"/>
                </a:solidFill>
                <a:effectLst/>
                <a:highlight>
                  <a:srgbClr val="FFFFFF"/>
                </a:highlight>
                <a:latin typeface="Helvetica Neue"/>
              </a:rPr>
              <a:t>——</a:t>
            </a:r>
            <a:r>
              <a:rPr lang="en-US" altLang="zh-CN" b="0" i="0" dirty="0" err="1">
                <a:solidFill>
                  <a:srgbClr val="333333"/>
                </a:solidFill>
                <a:effectLst/>
                <a:highlight>
                  <a:srgbClr val="FFFFFF"/>
                </a:highlight>
                <a:latin typeface="Helvetica Neue"/>
              </a:rPr>
              <a:t>ARToolKit</a:t>
            </a:r>
            <a:r>
              <a:rPr lang="zh-CN" altLang="en-US" b="0" i="0" dirty="0">
                <a:solidFill>
                  <a:srgbClr val="333333"/>
                </a:solidFill>
                <a:effectLst/>
                <a:highlight>
                  <a:srgbClr val="FFFFFF"/>
                </a:highlight>
                <a:latin typeface="Helvetica Neue"/>
              </a:rPr>
              <a:t>。</a:t>
            </a:r>
            <a:r>
              <a:rPr lang="en-US" altLang="zh-CN" b="0" i="0" dirty="0" err="1">
                <a:solidFill>
                  <a:srgbClr val="333333"/>
                </a:solidFill>
                <a:effectLst/>
                <a:highlight>
                  <a:srgbClr val="FFFFFF"/>
                </a:highlight>
                <a:latin typeface="Helvetica Neue"/>
              </a:rPr>
              <a:t>ARToolKit</a:t>
            </a:r>
            <a:r>
              <a:rPr lang="zh-CN" altLang="en-US" b="0" i="0" dirty="0">
                <a:solidFill>
                  <a:srgbClr val="333333"/>
                </a:solidFill>
                <a:effectLst/>
                <a:highlight>
                  <a:srgbClr val="FFFFFF"/>
                </a:highlight>
                <a:latin typeface="Helvetica Neue"/>
              </a:rPr>
              <a:t>是一个</a:t>
            </a:r>
            <a:r>
              <a:rPr lang="en-US" altLang="zh-CN" b="0" i="0" dirty="0">
                <a:solidFill>
                  <a:srgbClr val="333333"/>
                </a:solidFill>
                <a:effectLst/>
                <a:highlight>
                  <a:srgbClr val="FFFFFF"/>
                </a:highlight>
                <a:latin typeface="Helvetica Neue"/>
              </a:rPr>
              <a:t>C/C++</a:t>
            </a:r>
            <a:r>
              <a:rPr lang="zh-CN" altLang="en-US" b="0" i="0" dirty="0">
                <a:solidFill>
                  <a:srgbClr val="333333"/>
                </a:solidFill>
                <a:effectLst/>
                <a:highlight>
                  <a:srgbClr val="FFFFFF"/>
                </a:highlight>
                <a:latin typeface="Helvetica Neue"/>
              </a:rPr>
              <a:t>语言编写的库，通过它可以让普通程序员很容易的编写</a:t>
            </a:r>
            <a:r>
              <a:rPr lang="en-US" altLang="zh-CN" b="0" i="0" dirty="0">
                <a:solidFill>
                  <a:srgbClr val="333333"/>
                </a:solidFill>
                <a:effectLst/>
                <a:highlight>
                  <a:srgbClr val="FFFFFF"/>
                </a:highlight>
                <a:latin typeface="Helvetica Neue"/>
              </a:rPr>
              <a:t>AR</a:t>
            </a:r>
            <a:r>
              <a:rPr lang="zh-CN" altLang="en-US" b="0" i="0" dirty="0">
                <a:solidFill>
                  <a:srgbClr val="333333"/>
                </a:solidFill>
                <a:effectLst/>
                <a:highlight>
                  <a:srgbClr val="FFFFFF"/>
                </a:highlight>
                <a:latin typeface="Helvetica Neue"/>
              </a:rPr>
              <a:t>应用程序。早期的</a:t>
            </a:r>
            <a:r>
              <a:rPr lang="en-US" altLang="zh-CN" b="0" i="0" dirty="0" err="1">
                <a:solidFill>
                  <a:srgbClr val="333333"/>
                </a:solidFill>
                <a:effectLst/>
                <a:highlight>
                  <a:srgbClr val="FFFFFF"/>
                </a:highlight>
                <a:latin typeface="Helvetica Neue"/>
              </a:rPr>
              <a:t>ARToolKit</a:t>
            </a:r>
            <a:r>
              <a:rPr lang="zh-CN" altLang="en-US" b="0" i="0" dirty="0">
                <a:solidFill>
                  <a:srgbClr val="333333"/>
                </a:solidFill>
                <a:effectLst/>
                <a:highlight>
                  <a:srgbClr val="FFFFFF"/>
                </a:highlight>
                <a:latin typeface="Helvetica Neue"/>
              </a:rPr>
              <a:t>可以识别和追踪一个黑白的标记，并在黑白标记上显示</a:t>
            </a:r>
            <a:r>
              <a:rPr lang="en-US" altLang="zh-CN" b="0" i="0" dirty="0">
                <a:solidFill>
                  <a:srgbClr val="333333"/>
                </a:solidFill>
                <a:effectLst/>
                <a:highlight>
                  <a:srgbClr val="FFFFFF"/>
                </a:highlight>
                <a:latin typeface="Helvetica Neue"/>
              </a:rPr>
              <a:t>3D</a:t>
            </a:r>
            <a:r>
              <a:rPr lang="zh-CN" altLang="en-US" b="0" i="0" dirty="0">
                <a:solidFill>
                  <a:srgbClr val="333333"/>
                </a:solidFill>
                <a:effectLst/>
                <a:highlight>
                  <a:srgbClr val="FFFFFF"/>
                </a:highlight>
                <a:latin typeface="Helvetica Neue"/>
              </a:rPr>
              <a:t>图像。比如通过识别黑色方块卡片，可将小山的</a:t>
            </a:r>
            <a:r>
              <a:rPr lang="en-US" altLang="zh-CN" b="0" i="0" dirty="0">
                <a:solidFill>
                  <a:srgbClr val="333333"/>
                </a:solidFill>
                <a:effectLst/>
                <a:highlight>
                  <a:srgbClr val="FFFFFF"/>
                </a:highlight>
                <a:latin typeface="Helvetica Neue"/>
              </a:rPr>
              <a:t>3D</a:t>
            </a:r>
            <a:r>
              <a:rPr lang="zh-CN" altLang="en-US" b="0" i="0" dirty="0">
                <a:solidFill>
                  <a:srgbClr val="333333"/>
                </a:solidFill>
                <a:effectLst/>
                <a:highlight>
                  <a:srgbClr val="FFFFFF"/>
                </a:highlight>
                <a:latin typeface="Helvetica Neue"/>
              </a:rPr>
              <a:t>图像叠加在卡片上。</a:t>
            </a:r>
            <a:endParaRPr lang="en-US" altLang="zh-CN" b="0" i="0" dirty="0">
              <a:solidFill>
                <a:srgbClr val="333333"/>
              </a:solidFill>
              <a:effectLst/>
              <a:highlight>
                <a:srgbClr val="FFFFFF"/>
              </a:highlight>
              <a:latin typeface="Helvetica Neue"/>
            </a:endParaRPr>
          </a:p>
          <a:p>
            <a:endParaRPr lang="en-US" altLang="zh-CN" b="0" i="0" dirty="0">
              <a:solidFill>
                <a:srgbClr val="333333"/>
              </a:solidFill>
              <a:effectLst/>
              <a:highlight>
                <a:srgbClr val="FFFFFF"/>
              </a:highlight>
              <a:latin typeface="Helvetica Neue"/>
            </a:endParaRPr>
          </a:p>
          <a:p>
            <a:r>
              <a:rPr lang="zh-CN" altLang="en-US" b="1" i="0" dirty="0">
                <a:solidFill>
                  <a:srgbClr val="333333"/>
                </a:solidFill>
                <a:effectLst/>
                <a:highlight>
                  <a:srgbClr val="FFFFFF"/>
                </a:highlight>
                <a:latin typeface="Helvetica Neue"/>
              </a:rPr>
              <a:t>衍射光波导技术的出现，为</a:t>
            </a:r>
            <a:r>
              <a:rPr lang="en-US" altLang="zh-CN" b="1" i="0" dirty="0">
                <a:solidFill>
                  <a:srgbClr val="333333"/>
                </a:solidFill>
                <a:effectLst/>
                <a:highlight>
                  <a:srgbClr val="FFFFFF"/>
                </a:highlight>
                <a:latin typeface="Helvetica Neue"/>
              </a:rPr>
              <a:t>AR</a:t>
            </a:r>
            <a:r>
              <a:rPr lang="zh-CN" altLang="en-US" b="1" i="0" dirty="0">
                <a:solidFill>
                  <a:srgbClr val="333333"/>
                </a:solidFill>
                <a:effectLst/>
                <a:highlight>
                  <a:srgbClr val="FFFFFF"/>
                </a:highlight>
                <a:latin typeface="Helvetica Neue"/>
              </a:rPr>
              <a:t>眼镜向消费级市场迈进奠定了坚实的技术基础，进一步促进了</a:t>
            </a:r>
            <a:r>
              <a:rPr lang="en-US" altLang="zh-CN" b="1" i="0" dirty="0">
                <a:solidFill>
                  <a:srgbClr val="333333"/>
                </a:solidFill>
                <a:effectLst/>
                <a:highlight>
                  <a:srgbClr val="FFFFFF"/>
                </a:highlight>
                <a:latin typeface="Helvetica Neue"/>
              </a:rPr>
              <a:t>AR</a:t>
            </a:r>
            <a:r>
              <a:rPr lang="zh-CN" altLang="en-US" b="1" i="0" dirty="0">
                <a:solidFill>
                  <a:srgbClr val="333333"/>
                </a:solidFill>
                <a:effectLst/>
                <a:highlight>
                  <a:srgbClr val="FFFFFF"/>
                </a:highlight>
                <a:latin typeface="Helvetica Neue"/>
              </a:rPr>
              <a:t>行业的发展。</a:t>
            </a:r>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7</a:t>
            </a:fld>
            <a:endParaRPr lang="zh-CN" altLang="en-US"/>
          </a:p>
        </p:txBody>
      </p:sp>
    </p:spTree>
    <p:extLst>
      <p:ext uri="{BB962C8B-B14F-4D97-AF65-F5344CB8AC3E}">
        <p14:creationId xmlns:p14="http://schemas.microsoft.com/office/powerpoint/2010/main" val="2487198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highlight>
                  <a:srgbClr val="FFFFFF"/>
                </a:highlight>
                <a:latin typeface="Helvetica Neue"/>
              </a:rPr>
              <a:t>2012</a:t>
            </a:r>
            <a:r>
              <a:rPr lang="zh-CN" altLang="en-US" b="0" i="0" dirty="0">
                <a:solidFill>
                  <a:srgbClr val="333333"/>
                </a:solidFill>
                <a:effectLst/>
                <a:highlight>
                  <a:srgbClr val="FFFFFF"/>
                </a:highlight>
                <a:latin typeface="Helvetica Neue"/>
              </a:rPr>
              <a:t>年，谷歌推出了第一款</a:t>
            </a:r>
            <a:r>
              <a:rPr lang="en-US" altLang="zh-CN" b="0" i="0" dirty="0">
                <a:solidFill>
                  <a:srgbClr val="333333"/>
                </a:solidFill>
                <a:effectLst/>
                <a:highlight>
                  <a:srgbClr val="FFFFFF"/>
                </a:highlight>
                <a:latin typeface="Helvetica Neue"/>
              </a:rPr>
              <a:t>AR</a:t>
            </a:r>
            <a:r>
              <a:rPr lang="zh-CN" altLang="en-US" b="0" i="0" dirty="0">
                <a:solidFill>
                  <a:srgbClr val="333333"/>
                </a:solidFill>
                <a:effectLst/>
                <a:highlight>
                  <a:srgbClr val="FFFFFF"/>
                </a:highlight>
                <a:latin typeface="Helvetica Neue"/>
              </a:rPr>
              <a:t>眼镜</a:t>
            </a:r>
            <a:r>
              <a:rPr lang="en-US" altLang="zh-CN" b="0" i="0" dirty="0">
                <a:solidFill>
                  <a:srgbClr val="333333"/>
                </a:solidFill>
                <a:effectLst/>
                <a:highlight>
                  <a:srgbClr val="FFFFFF"/>
                </a:highlight>
                <a:latin typeface="Helvetica Neue"/>
              </a:rPr>
              <a:t>Google Glass</a:t>
            </a:r>
            <a:r>
              <a:rPr lang="zh-CN" altLang="en-US" b="0" i="0" dirty="0">
                <a:solidFill>
                  <a:srgbClr val="333333"/>
                </a:solidFill>
                <a:effectLst/>
                <a:highlight>
                  <a:srgbClr val="FFFFFF"/>
                </a:highlight>
                <a:latin typeface="Helvetica Neue"/>
              </a:rPr>
              <a:t>。它具有和智能手机一样的功能，可以通过声音控制拍照、视频通话和辨明方向，以及上网冲浪、处理文字信息和电子邮件等。其主要结构包括，在眼镜前方悬置的一台摄像头和一个位于镜框右侧的宽条状的电脑处理器装置，配备的摄像头像素为</a:t>
            </a:r>
            <a:r>
              <a:rPr lang="en-US" altLang="zh-CN" b="0" i="0" dirty="0">
                <a:solidFill>
                  <a:srgbClr val="333333"/>
                </a:solidFill>
                <a:effectLst/>
                <a:highlight>
                  <a:srgbClr val="FFFFFF"/>
                </a:highlight>
                <a:latin typeface="Helvetica Neue"/>
              </a:rPr>
              <a:t>500</a:t>
            </a:r>
            <a:r>
              <a:rPr lang="zh-CN" altLang="en-US" b="0" i="0" dirty="0">
                <a:solidFill>
                  <a:srgbClr val="333333"/>
                </a:solidFill>
                <a:effectLst/>
                <a:highlight>
                  <a:srgbClr val="FFFFFF"/>
                </a:highlight>
                <a:latin typeface="Helvetica Neue"/>
              </a:rPr>
              <a:t>万，可拍摄</a:t>
            </a:r>
            <a:r>
              <a:rPr lang="en-US" altLang="zh-CN" b="0" i="0" dirty="0">
                <a:solidFill>
                  <a:srgbClr val="333333"/>
                </a:solidFill>
                <a:effectLst/>
                <a:highlight>
                  <a:srgbClr val="FFFFFF"/>
                </a:highlight>
                <a:latin typeface="Helvetica Neue"/>
              </a:rPr>
              <a:t>720P</a:t>
            </a:r>
            <a:r>
              <a:rPr lang="zh-CN" altLang="en-US" b="0" i="0" dirty="0">
                <a:solidFill>
                  <a:srgbClr val="333333"/>
                </a:solidFill>
                <a:effectLst/>
                <a:highlight>
                  <a:srgbClr val="FFFFFF"/>
                </a:highlight>
                <a:latin typeface="Helvetica Neue"/>
              </a:rPr>
              <a:t>视频。</a:t>
            </a:r>
            <a:endParaRPr lang="en-US" altLang="zh-CN" b="0" i="0" dirty="0">
              <a:solidFill>
                <a:srgbClr val="333333"/>
              </a:solidFill>
              <a:effectLst/>
              <a:highlight>
                <a:srgbClr val="FFFFFF"/>
              </a:highlight>
              <a:latin typeface="Helvetica Neue"/>
            </a:endParaRPr>
          </a:p>
          <a:p>
            <a:pPr algn="just" fontAlgn="base"/>
            <a:r>
              <a:rPr lang="zh-CN" altLang="en-US" b="1" i="0" dirty="0">
                <a:solidFill>
                  <a:srgbClr val="262626"/>
                </a:solidFill>
                <a:effectLst/>
                <a:highlight>
                  <a:srgbClr val="FFFFFF"/>
                </a:highlight>
                <a:latin typeface="PingFang SC"/>
              </a:rPr>
              <a:t>一个小小的，固定在原本右眼镜片右上角的一个小玻璃「柱」，这个经过特殊设计的透镜可以反射右侧镜腿中的屏幕所显示的内容。</a:t>
            </a:r>
            <a:r>
              <a:rPr lang="zh-CN" altLang="en-US" b="0" i="0" dirty="0">
                <a:solidFill>
                  <a:srgbClr val="262626"/>
                </a:solidFill>
                <a:effectLst/>
                <a:highlight>
                  <a:srgbClr val="FFFFFF"/>
                </a:highlight>
                <a:latin typeface="PingFang SC"/>
              </a:rPr>
              <a:t>简单来说，</a:t>
            </a:r>
            <a:r>
              <a:rPr lang="en-US" altLang="zh-CN" b="0" i="0" dirty="0">
                <a:solidFill>
                  <a:srgbClr val="262626"/>
                </a:solidFill>
                <a:effectLst/>
                <a:highlight>
                  <a:srgbClr val="FFFFFF"/>
                </a:highlight>
                <a:latin typeface="PingFang SC"/>
              </a:rPr>
              <a:t>Google Glass</a:t>
            </a:r>
            <a:r>
              <a:rPr lang="zh-CN" altLang="en-US" b="0" i="0" dirty="0">
                <a:solidFill>
                  <a:srgbClr val="262626"/>
                </a:solidFill>
                <a:effectLst/>
                <a:highlight>
                  <a:srgbClr val="FFFFFF"/>
                </a:highlight>
                <a:latin typeface="PingFang SC"/>
              </a:rPr>
              <a:t>就是一个固定在用户眼前的、面积特别小的</a:t>
            </a:r>
            <a:r>
              <a:rPr lang="en-US" altLang="zh-CN" b="0" i="0" dirty="0">
                <a:solidFill>
                  <a:srgbClr val="262626"/>
                </a:solidFill>
                <a:effectLst/>
                <a:highlight>
                  <a:srgbClr val="FFFFFF"/>
                </a:highlight>
                <a:latin typeface="PingFang SC"/>
              </a:rPr>
              <a:t>HUD</a:t>
            </a:r>
            <a:r>
              <a:rPr lang="zh-CN" altLang="en-US" b="0" i="0" dirty="0">
                <a:solidFill>
                  <a:srgbClr val="262626"/>
                </a:solidFill>
                <a:effectLst/>
                <a:highlight>
                  <a:srgbClr val="FFFFFF"/>
                </a:highlight>
                <a:latin typeface="PingFang SC"/>
              </a:rPr>
              <a:t>。</a:t>
            </a:r>
            <a:endParaRPr lang="en-US" altLang="zh-CN" b="0" i="0" dirty="0">
              <a:solidFill>
                <a:srgbClr val="262626"/>
              </a:solidFill>
              <a:effectLst/>
              <a:highlight>
                <a:srgbClr val="FFFFFF"/>
              </a:highlight>
              <a:latin typeface="PingFang SC"/>
            </a:endParaRPr>
          </a:p>
          <a:p>
            <a:pPr algn="just" fontAlgn="base"/>
            <a:endParaRPr lang="en-US" altLang="zh-CN" b="0" i="0" dirty="0">
              <a:solidFill>
                <a:srgbClr val="262626"/>
              </a:solidFill>
              <a:effectLst/>
              <a:highlight>
                <a:srgbClr val="FFFFFF"/>
              </a:highlight>
              <a:latin typeface="PingFang SC"/>
            </a:endParaRPr>
          </a:p>
          <a:p>
            <a:pPr algn="just" fontAlgn="base"/>
            <a:endParaRPr lang="en-US" altLang="zh-CN" b="0" i="0" dirty="0">
              <a:solidFill>
                <a:srgbClr val="262626"/>
              </a:solidFill>
              <a:effectLst/>
              <a:highlight>
                <a:srgbClr val="FFFFFF"/>
              </a:highlight>
              <a:latin typeface="PingFang SC"/>
            </a:endParaRPr>
          </a:p>
          <a:p>
            <a:pPr algn="just" fontAlgn="base"/>
            <a:r>
              <a:rPr lang="zh-CN" altLang="en-US" b="1" i="0" dirty="0">
                <a:solidFill>
                  <a:srgbClr val="262626"/>
                </a:solidFill>
                <a:effectLst/>
                <a:highlight>
                  <a:srgbClr val="FFFFFF"/>
                </a:highlight>
                <a:latin typeface="PingFang SC"/>
              </a:rPr>
              <a:t>而</a:t>
            </a:r>
            <a:r>
              <a:rPr lang="en-US" altLang="zh-CN" b="1" i="0" dirty="0">
                <a:solidFill>
                  <a:srgbClr val="262626"/>
                </a:solidFill>
                <a:effectLst/>
                <a:highlight>
                  <a:srgbClr val="FFFFFF"/>
                </a:highlight>
                <a:latin typeface="PingFang SC"/>
              </a:rPr>
              <a:t>Google Glass</a:t>
            </a:r>
            <a:r>
              <a:rPr lang="zh-CN" altLang="en-US" b="1" i="0" dirty="0">
                <a:solidFill>
                  <a:srgbClr val="262626"/>
                </a:solidFill>
                <a:effectLst/>
                <a:highlight>
                  <a:srgbClr val="FFFFFF"/>
                </a:highlight>
                <a:latin typeface="PingFang SC"/>
              </a:rPr>
              <a:t>「之死」，也再次向市场证明了硬件、内容和使用场景三者缺一不可的铁律。</a:t>
            </a:r>
            <a:r>
              <a:rPr lang="zh-CN" altLang="en-US" b="0" i="0" dirty="0">
                <a:solidFill>
                  <a:srgbClr val="262626"/>
                </a:solidFill>
                <a:effectLst/>
                <a:highlight>
                  <a:srgbClr val="FFFFFF"/>
                </a:highlight>
                <a:latin typeface="PingFang SC"/>
              </a:rPr>
              <a:t>无论</a:t>
            </a:r>
            <a:r>
              <a:rPr lang="en-US" altLang="zh-CN" b="0" i="0" dirty="0">
                <a:solidFill>
                  <a:srgbClr val="262626"/>
                </a:solidFill>
                <a:effectLst/>
                <a:highlight>
                  <a:srgbClr val="FFFFFF"/>
                </a:highlight>
                <a:latin typeface="PingFang SC"/>
              </a:rPr>
              <a:t>VR</a:t>
            </a:r>
            <a:r>
              <a:rPr lang="zh-CN" altLang="en-US" b="0" i="0" dirty="0">
                <a:solidFill>
                  <a:srgbClr val="262626"/>
                </a:solidFill>
                <a:effectLst/>
                <a:highlight>
                  <a:srgbClr val="FFFFFF"/>
                </a:highlight>
                <a:latin typeface="PingFang SC"/>
              </a:rPr>
              <a:t>、</a:t>
            </a:r>
            <a:r>
              <a:rPr lang="en-US" altLang="zh-CN" b="0" i="0" dirty="0">
                <a:solidFill>
                  <a:srgbClr val="262626"/>
                </a:solidFill>
                <a:effectLst/>
                <a:highlight>
                  <a:srgbClr val="FFFFFF"/>
                </a:highlight>
                <a:latin typeface="PingFang SC"/>
              </a:rPr>
              <a:t>AR</a:t>
            </a:r>
            <a:r>
              <a:rPr lang="zh-CN" altLang="en-US" b="0" i="0" dirty="0">
                <a:solidFill>
                  <a:srgbClr val="262626"/>
                </a:solidFill>
                <a:effectLst/>
                <a:highlight>
                  <a:srgbClr val="FFFFFF"/>
                </a:highlight>
                <a:latin typeface="PingFang SC"/>
              </a:rPr>
              <a:t>还是</a:t>
            </a:r>
            <a:r>
              <a:rPr lang="en-US" altLang="zh-CN" b="0" i="0" dirty="0">
                <a:solidFill>
                  <a:srgbClr val="262626"/>
                </a:solidFill>
                <a:effectLst/>
                <a:highlight>
                  <a:srgbClr val="FFFFFF"/>
                </a:highlight>
                <a:latin typeface="PingFang SC"/>
              </a:rPr>
              <a:t>MR</a:t>
            </a:r>
            <a:r>
              <a:rPr lang="zh-CN" altLang="en-US" b="0" i="0" dirty="0">
                <a:solidFill>
                  <a:srgbClr val="262626"/>
                </a:solidFill>
                <a:effectLst/>
                <a:highlight>
                  <a:srgbClr val="FFFFFF"/>
                </a:highlight>
                <a:latin typeface="PingFang SC"/>
              </a:rPr>
              <a:t>都需要更好的用户体验、更多的应用程序和生态系统支持，才能真正被消费者和企业认可。</a:t>
            </a: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8</a:t>
            </a:fld>
            <a:endParaRPr lang="zh-CN" altLang="en-US"/>
          </a:p>
        </p:txBody>
      </p:sp>
    </p:spTree>
    <p:extLst>
      <p:ext uri="{BB962C8B-B14F-4D97-AF65-F5344CB8AC3E}">
        <p14:creationId xmlns:p14="http://schemas.microsoft.com/office/powerpoint/2010/main" val="934318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highlight>
                  <a:srgbClr val="FFFFFF"/>
                </a:highlight>
                <a:latin typeface="Helvetica Neue"/>
              </a:rPr>
              <a:t>2016</a:t>
            </a:r>
            <a:r>
              <a:rPr lang="zh-CN" altLang="en-US" b="0" i="0" dirty="0">
                <a:solidFill>
                  <a:srgbClr val="333333"/>
                </a:solidFill>
                <a:effectLst/>
                <a:highlight>
                  <a:srgbClr val="FFFFFF"/>
                </a:highlight>
                <a:latin typeface="Helvetica Neue"/>
              </a:rPr>
              <a:t>年，由任天堂公司、</a:t>
            </a:r>
            <a:r>
              <a:rPr lang="en-US" altLang="zh-CN" b="0" i="0" dirty="0">
                <a:solidFill>
                  <a:srgbClr val="333333"/>
                </a:solidFill>
                <a:effectLst/>
                <a:highlight>
                  <a:srgbClr val="FFFFFF"/>
                </a:highlight>
                <a:latin typeface="Helvetica Neue"/>
              </a:rPr>
              <a:t>Pokémon</a:t>
            </a:r>
            <a:r>
              <a:rPr lang="zh-CN" altLang="en-US" b="0" i="0" dirty="0">
                <a:solidFill>
                  <a:srgbClr val="333333"/>
                </a:solidFill>
                <a:effectLst/>
                <a:highlight>
                  <a:srgbClr val="FFFFFF"/>
                </a:highlight>
                <a:latin typeface="Helvetica Neue"/>
              </a:rPr>
              <a:t>公司授权，</a:t>
            </a:r>
            <a:r>
              <a:rPr lang="en-US" altLang="zh-CN" b="0" i="0" dirty="0">
                <a:solidFill>
                  <a:srgbClr val="333333"/>
                </a:solidFill>
                <a:effectLst/>
                <a:highlight>
                  <a:srgbClr val="FFFFFF"/>
                </a:highlight>
                <a:latin typeface="Helvetica Neue"/>
              </a:rPr>
              <a:t>Niantic Labs</a:t>
            </a:r>
            <a:r>
              <a:rPr lang="zh-CN" altLang="en-US" b="0" i="0" dirty="0">
                <a:solidFill>
                  <a:srgbClr val="333333"/>
                </a:solidFill>
                <a:effectLst/>
                <a:highlight>
                  <a:srgbClr val="FFFFFF"/>
                </a:highlight>
                <a:latin typeface="Helvetica Neue"/>
              </a:rPr>
              <a:t>公司负责开发和运营的一款</a:t>
            </a:r>
            <a:r>
              <a:rPr lang="en-US" altLang="zh-CN" b="0" i="0" dirty="0">
                <a:solidFill>
                  <a:srgbClr val="333333"/>
                </a:solidFill>
                <a:effectLst/>
                <a:highlight>
                  <a:srgbClr val="FFFFFF"/>
                </a:highlight>
                <a:latin typeface="Helvetica Neue"/>
              </a:rPr>
              <a:t>AR</a:t>
            </a:r>
            <a:r>
              <a:rPr lang="zh-CN" altLang="en-US" b="0" i="0" dirty="0">
                <a:solidFill>
                  <a:srgbClr val="333333"/>
                </a:solidFill>
                <a:effectLst/>
                <a:highlight>
                  <a:srgbClr val="FFFFFF"/>
                </a:highlight>
                <a:latin typeface="Helvetica Neue"/>
              </a:rPr>
              <a:t>手游</a:t>
            </a:r>
            <a:r>
              <a:rPr lang="en-US" altLang="zh-CN" b="0" i="0" dirty="0">
                <a:solidFill>
                  <a:srgbClr val="333333"/>
                </a:solidFill>
                <a:effectLst/>
                <a:highlight>
                  <a:srgbClr val="FFFFFF"/>
                </a:highlight>
                <a:latin typeface="Helvetica Neue"/>
              </a:rPr>
              <a:t>《Pokémon GO》</a:t>
            </a:r>
            <a:r>
              <a:rPr lang="zh-CN" altLang="en-US" b="0" i="0" dirty="0">
                <a:solidFill>
                  <a:srgbClr val="333333"/>
                </a:solidFill>
                <a:effectLst/>
                <a:highlight>
                  <a:srgbClr val="FFFFFF"/>
                </a:highlight>
                <a:latin typeface="Helvetica Neue"/>
              </a:rPr>
              <a:t>在澳大利亚新西兰区域正式首发。</a:t>
            </a:r>
            <a:endParaRPr lang="en-US" altLang="zh-CN" b="0" i="0" dirty="0">
              <a:solidFill>
                <a:srgbClr val="333333"/>
              </a:solidFill>
              <a:effectLst/>
              <a:highlight>
                <a:srgbClr val="FFFFFF"/>
              </a:highlight>
              <a:latin typeface="Helvetica Neue"/>
            </a:endParaRPr>
          </a:p>
          <a:p>
            <a:pPr algn="l"/>
            <a:r>
              <a:rPr lang="en-US" altLang="zh-CN" b="0" i="0" dirty="0">
                <a:solidFill>
                  <a:srgbClr val="333333"/>
                </a:solidFill>
                <a:effectLst/>
                <a:highlight>
                  <a:srgbClr val="FFFFFF"/>
                </a:highlight>
                <a:latin typeface="Helvetica Neue"/>
              </a:rPr>
              <a:t>《Pokémon GO》</a:t>
            </a:r>
            <a:r>
              <a:rPr lang="zh-CN" altLang="en-US" b="0" i="0" dirty="0">
                <a:solidFill>
                  <a:srgbClr val="333333"/>
                </a:solidFill>
                <a:effectLst/>
                <a:highlight>
                  <a:srgbClr val="FFFFFF"/>
                </a:highlight>
                <a:latin typeface="Helvetica Neue"/>
              </a:rPr>
              <a:t>是一款对现实世界中出现的宝可梦进行探索捕捉、战斗以及交换的游戏。玩家可以通过智能手机在现实世界里发现精灵，进行抓捕和战斗。玩家作为精灵训练师抓到的精灵越多会变得越强大，从而有机会抓到更强大更稀有的精灵。</a:t>
            </a:r>
          </a:p>
          <a:p>
            <a:pPr algn="l"/>
            <a:r>
              <a:rPr lang="zh-CN" altLang="en-US" b="0" i="0" dirty="0">
                <a:solidFill>
                  <a:srgbClr val="333333"/>
                </a:solidFill>
                <a:effectLst/>
                <a:highlight>
                  <a:srgbClr val="FFFFFF"/>
                </a:highlight>
                <a:latin typeface="Helvetica Neue"/>
              </a:rPr>
              <a:t>该款游戏一经发布，便成为风光无两的现象级</a:t>
            </a:r>
            <a:r>
              <a:rPr lang="en-US" altLang="zh-CN" b="0" i="0" dirty="0">
                <a:solidFill>
                  <a:srgbClr val="333333"/>
                </a:solidFill>
                <a:effectLst/>
                <a:highlight>
                  <a:srgbClr val="FFFFFF"/>
                </a:highlight>
                <a:latin typeface="Helvetica Neue"/>
              </a:rPr>
              <a:t>AR</a:t>
            </a:r>
            <a:r>
              <a:rPr lang="zh-CN" altLang="en-US" b="0" i="0" dirty="0">
                <a:solidFill>
                  <a:srgbClr val="333333"/>
                </a:solidFill>
                <a:effectLst/>
                <a:highlight>
                  <a:srgbClr val="FFFFFF"/>
                </a:highlight>
                <a:latin typeface="Helvetica Neue"/>
              </a:rPr>
              <a:t>手游。据市场研究公司</a:t>
            </a:r>
            <a:r>
              <a:rPr lang="en-US" altLang="zh-CN" b="0" i="0" dirty="0">
                <a:solidFill>
                  <a:srgbClr val="333333"/>
                </a:solidFill>
                <a:effectLst/>
                <a:highlight>
                  <a:srgbClr val="FFFFFF"/>
                </a:highlight>
                <a:latin typeface="Helvetica Neue"/>
              </a:rPr>
              <a:t>App Annie</a:t>
            </a:r>
            <a:r>
              <a:rPr lang="zh-CN" altLang="en-US" b="0" i="0" dirty="0">
                <a:solidFill>
                  <a:srgbClr val="333333"/>
                </a:solidFill>
                <a:effectLst/>
                <a:highlight>
                  <a:srgbClr val="FFFFFF"/>
                </a:highlight>
                <a:latin typeface="Helvetica Neue"/>
              </a:rPr>
              <a:t>发布的数据显示，增强现实游戏</a:t>
            </a:r>
            <a:r>
              <a:rPr lang="en-US" altLang="zh-CN" b="0" i="0" dirty="0">
                <a:solidFill>
                  <a:srgbClr val="333333"/>
                </a:solidFill>
                <a:effectLst/>
                <a:highlight>
                  <a:srgbClr val="FFFFFF"/>
                </a:highlight>
                <a:latin typeface="Helvetica Neue"/>
              </a:rPr>
              <a:t>《Pokémon GO》</a:t>
            </a:r>
            <a:r>
              <a:rPr lang="zh-CN" altLang="en-US" b="0" i="0" dirty="0">
                <a:solidFill>
                  <a:srgbClr val="333333"/>
                </a:solidFill>
                <a:effectLst/>
                <a:highlight>
                  <a:srgbClr val="FFFFFF"/>
                </a:highlight>
                <a:latin typeface="Helvetica Neue"/>
              </a:rPr>
              <a:t>只用了</a:t>
            </a:r>
            <a:r>
              <a:rPr lang="en-US" altLang="zh-CN" b="0" i="0" dirty="0">
                <a:solidFill>
                  <a:srgbClr val="333333"/>
                </a:solidFill>
                <a:effectLst/>
                <a:highlight>
                  <a:srgbClr val="FFFFFF"/>
                </a:highlight>
                <a:latin typeface="Helvetica Neue"/>
              </a:rPr>
              <a:t>63</a:t>
            </a:r>
            <a:r>
              <a:rPr lang="zh-CN" altLang="en-US" b="0" i="0" dirty="0">
                <a:solidFill>
                  <a:srgbClr val="333333"/>
                </a:solidFill>
                <a:effectLst/>
                <a:highlight>
                  <a:srgbClr val="FFFFFF"/>
                </a:highlight>
                <a:latin typeface="Helvetica Neue"/>
              </a:rPr>
              <a:t>天，就通过</a:t>
            </a:r>
            <a:r>
              <a:rPr lang="en-US" altLang="zh-CN" b="0" i="0" dirty="0">
                <a:solidFill>
                  <a:srgbClr val="333333"/>
                </a:solidFill>
                <a:effectLst/>
                <a:highlight>
                  <a:srgbClr val="FFFFFF"/>
                </a:highlight>
                <a:latin typeface="Helvetica Neue"/>
              </a:rPr>
              <a:t>iOS</a:t>
            </a:r>
            <a:r>
              <a:rPr lang="zh-CN" altLang="en-US" b="0" i="0" dirty="0">
                <a:solidFill>
                  <a:srgbClr val="333333"/>
                </a:solidFill>
                <a:effectLst/>
                <a:highlight>
                  <a:srgbClr val="FFFFFF"/>
                </a:highlight>
                <a:latin typeface="Helvetica Neue"/>
              </a:rPr>
              <a:t>和</a:t>
            </a:r>
            <a:r>
              <a:rPr lang="en-US" altLang="zh-CN" b="0" i="0" dirty="0" err="1">
                <a:solidFill>
                  <a:srgbClr val="333333"/>
                </a:solidFill>
                <a:effectLst/>
                <a:highlight>
                  <a:srgbClr val="FFFFFF"/>
                </a:highlight>
                <a:latin typeface="Helvetica Neue"/>
              </a:rPr>
              <a:t>GooglePlay</a:t>
            </a:r>
            <a:r>
              <a:rPr lang="zh-CN" altLang="en-US" b="0" i="0" dirty="0">
                <a:solidFill>
                  <a:srgbClr val="333333"/>
                </a:solidFill>
                <a:effectLst/>
                <a:highlight>
                  <a:srgbClr val="FFFFFF"/>
                </a:highlight>
                <a:latin typeface="Helvetica Neue"/>
              </a:rPr>
              <a:t>应用商店在全球赚了</a:t>
            </a:r>
            <a:r>
              <a:rPr lang="en-US" altLang="zh-CN" b="0" i="0" dirty="0">
                <a:solidFill>
                  <a:srgbClr val="333333"/>
                </a:solidFill>
                <a:effectLst/>
                <a:highlight>
                  <a:srgbClr val="FFFFFF"/>
                </a:highlight>
                <a:latin typeface="Helvetica Neue"/>
              </a:rPr>
              <a:t>5</a:t>
            </a:r>
            <a:r>
              <a:rPr lang="zh-CN" altLang="en-US" b="0" i="0" dirty="0">
                <a:solidFill>
                  <a:srgbClr val="333333"/>
                </a:solidFill>
                <a:effectLst/>
                <a:highlight>
                  <a:srgbClr val="FFFFFF"/>
                </a:highlight>
                <a:latin typeface="Helvetica Neue"/>
              </a:rPr>
              <a:t>亿美元，成为史上赚钱速度最快的手游之一。</a:t>
            </a:r>
            <a:endParaRPr lang="en-US" altLang="zh-CN" b="0" i="0" dirty="0">
              <a:solidFill>
                <a:srgbClr val="333333"/>
              </a:solidFill>
              <a:effectLst/>
              <a:highlight>
                <a:srgbClr val="FFFFFF"/>
              </a:highlight>
              <a:latin typeface="Helvetica Neue"/>
            </a:endParaRPr>
          </a:p>
          <a:p>
            <a:pPr algn="l"/>
            <a:endParaRPr lang="en-US" altLang="zh-CN" b="0" i="0" dirty="0">
              <a:solidFill>
                <a:srgbClr val="333333"/>
              </a:solidFill>
              <a:effectLst/>
              <a:highlight>
                <a:srgbClr val="FFFFFF"/>
              </a:highlight>
              <a:latin typeface="Helvetica Neue"/>
            </a:endParaRPr>
          </a:p>
          <a:p>
            <a:pPr algn="l"/>
            <a:endParaRPr lang="en-US" altLang="zh-CN" b="0" i="0" dirty="0">
              <a:solidFill>
                <a:srgbClr val="333333"/>
              </a:solidFill>
              <a:effectLst/>
              <a:highlight>
                <a:srgbClr val="FFFFFF"/>
              </a:highlight>
              <a:latin typeface="Helvetica Neue"/>
            </a:endParaRPr>
          </a:p>
          <a:p>
            <a:pPr algn="l"/>
            <a:r>
              <a:rPr lang="en-US" altLang="zh-CN" b="0" i="0" dirty="0">
                <a:solidFill>
                  <a:srgbClr val="333333"/>
                </a:solidFill>
                <a:effectLst/>
                <a:highlight>
                  <a:srgbClr val="FFFFFF"/>
                </a:highlight>
                <a:latin typeface="Helvetica Neue"/>
              </a:rPr>
              <a:t>2019</a:t>
            </a:r>
            <a:r>
              <a:rPr lang="zh-CN" altLang="en-US" b="0" i="0" dirty="0">
                <a:solidFill>
                  <a:srgbClr val="333333"/>
                </a:solidFill>
                <a:effectLst/>
                <a:highlight>
                  <a:srgbClr val="FFFFFF"/>
                </a:highlight>
                <a:latin typeface="Helvetica Neue"/>
              </a:rPr>
              <a:t>年，在西班牙巴塞罗那</a:t>
            </a:r>
            <a:r>
              <a:rPr lang="en-US" altLang="zh-CN" b="0" i="0" dirty="0">
                <a:solidFill>
                  <a:srgbClr val="333333"/>
                </a:solidFill>
                <a:effectLst/>
                <a:highlight>
                  <a:srgbClr val="FFFFFF"/>
                </a:highlight>
                <a:latin typeface="Helvetica Neue"/>
              </a:rPr>
              <a:t>MWC</a:t>
            </a:r>
            <a:r>
              <a:rPr lang="zh-CN" altLang="en-US" b="0" i="0" dirty="0">
                <a:solidFill>
                  <a:srgbClr val="333333"/>
                </a:solidFill>
                <a:effectLst/>
                <a:highlight>
                  <a:srgbClr val="FFFFFF"/>
                </a:highlight>
                <a:latin typeface="Helvetica Neue"/>
              </a:rPr>
              <a:t>展前发布会上，微软公司发布了旗下增强现实设备</a:t>
            </a:r>
            <a:r>
              <a:rPr lang="en-US" altLang="zh-CN" b="0" i="0" dirty="0">
                <a:solidFill>
                  <a:srgbClr val="333333"/>
                </a:solidFill>
                <a:effectLst/>
                <a:highlight>
                  <a:srgbClr val="FFFFFF"/>
                </a:highlight>
                <a:latin typeface="Helvetica Neue"/>
              </a:rPr>
              <a:t>HoloLens</a:t>
            </a:r>
            <a:r>
              <a:rPr lang="zh-CN" altLang="en-US" b="0" i="0" dirty="0">
                <a:solidFill>
                  <a:srgbClr val="333333"/>
                </a:solidFill>
                <a:effectLst/>
                <a:highlight>
                  <a:srgbClr val="FFFFFF"/>
                </a:highlight>
                <a:latin typeface="Helvetica Neue"/>
              </a:rPr>
              <a:t>的新一代产品</a:t>
            </a:r>
            <a:r>
              <a:rPr lang="en-US" altLang="zh-CN" b="0" i="0" dirty="0">
                <a:solidFill>
                  <a:srgbClr val="333333"/>
                </a:solidFill>
                <a:effectLst/>
                <a:highlight>
                  <a:srgbClr val="FFFFFF"/>
                </a:highlight>
                <a:latin typeface="Helvetica Neue"/>
              </a:rPr>
              <a:t>——HoloLens 2</a:t>
            </a:r>
            <a:endParaRPr lang="zh-CN" altLang="en-US" b="0" i="0" dirty="0">
              <a:solidFill>
                <a:srgbClr val="333333"/>
              </a:solidFill>
              <a:effectLst/>
              <a:highlight>
                <a:srgbClr val="FFFFFF"/>
              </a:highlight>
              <a:latin typeface="Helvetica Neue"/>
            </a:endParaRP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9</a:t>
            </a:fld>
            <a:endParaRPr lang="zh-CN" altLang="en-US"/>
          </a:p>
        </p:txBody>
      </p:sp>
    </p:spTree>
    <p:extLst>
      <p:ext uri="{BB962C8B-B14F-4D97-AF65-F5344CB8AC3E}">
        <p14:creationId xmlns:p14="http://schemas.microsoft.com/office/powerpoint/2010/main" val="252931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mn-ea"/>
                <a:sym typeface="微软雅黑" panose="020B0503020204020204" pitchFamily="34" charset="-122"/>
              </a:rPr>
              <a:t>增强现实需要在三维空间中完成视觉的虚实融合，因此需要特殊的显示装置满足视觉融合感知的需求。</a:t>
            </a:r>
          </a:p>
          <a:p>
            <a:r>
              <a:rPr lang="zh-CN" altLang="en-US" sz="1200" dirty="0">
                <a:solidFill>
                  <a:schemeClr val="bg1"/>
                </a:solidFill>
                <a:latin typeface="+mn-ea"/>
                <a:sym typeface="微软雅黑" panose="020B0503020204020204" pitchFamily="34" charset="-122"/>
              </a:rPr>
              <a:t>目前，增强现实的显示装置按使用方法可以分为三大类</a:t>
            </a:r>
            <a:r>
              <a:rPr lang="en-US" altLang="zh-CN" sz="1200" dirty="0">
                <a:solidFill>
                  <a:schemeClr val="bg1"/>
                </a:solidFill>
                <a:latin typeface="+mn-ea"/>
                <a:sym typeface="微软雅黑" panose="020B0503020204020204" pitchFamily="34" charset="-122"/>
              </a:rPr>
              <a:t>: </a:t>
            </a:r>
            <a:r>
              <a:rPr lang="zh-CN" altLang="en-US" sz="1200" dirty="0">
                <a:solidFill>
                  <a:schemeClr val="bg1"/>
                </a:solidFill>
                <a:latin typeface="+mn-ea"/>
                <a:sym typeface="微软雅黑" panose="020B0503020204020204" pitchFamily="34" charset="-122"/>
              </a:rPr>
              <a:t>可穿戴式设备、移动手持显示设备和空间增强设备。</a:t>
            </a:r>
            <a:endParaRPr lang="en-US" altLang="zh-CN" sz="1200" dirty="0">
              <a:solidFill>
                <a:schemeClr val="bg1"/>
              </a:solidFill>
              <a:latin typeface="+mn-ea"/>
              <a:sym typeface="微软雅黑" panose="020B0503020204020204" pitchFamily="34" charset="-122"/>
            </a:endParaRPr>
          </a:p>
          <a:p>
            <a:endParaRPr lang="en-US" altLang="zh-CN" sz="1200" dirty="0">
              <a:solidFill>
                <a:schemeClr val="bg1"/>
              </a:solidFill>
              <a:latin typeface="+mn-ea"/>
              <a:sym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移动式手持设备移动手持类显示设备，即智能手机、平板电脑等带有摄像头和一定计算和绘制能力的移动终端，利用内置摄像头捕捉现实世界，然后与自身绘制的虚拟世界融合在一起，呈现在用户面前。</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可穿戴式设备可穿戴设备一般包括佩戴在头部的头盔显示器、</a:t>
            </a:r>
            <a:r>
              <a:rPr lang="en-US" altLang="zh-CN" dirty="0"/>
              <a:t>AR</a:t>
            </a:r>
            <a:r>
              <a:rPr lang="zh-CN" altLang="en-US" dirty="0"/>
              <a:t>眼镜、隐形眼镜等，应用最广泛的是头盔显示器。根据真实环境的显示模型，增强现实的头盔显示器分为光学穿透式头盔显示器和视频穿透式头盔显示器。光学穿透式头盔通过用户眼镜前端的透明镜片，在透过来自现实世界光线的同时反射光线，将虚景反射进入人眼，从而形成虚实融合的景象。视频穿透式头盔通过眼睛前端的双目摄像头实时捕捉场景影响，并将虚景叠加在视频画面后，呈现在用户眼睛前端配置的双目显示器中。</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空间增强现实技术利用光学原理或特殊器材直接将虚拟世界投影到现实世界中，其一般将虚拟影像投射到固定的空间中，如投射影像于物体表明，或成虚像于三维空间。（类似蜘蛛侠英雄远征）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主要只讨论</a:t>
            </a:r>
            <a:r>
              <a:rPr lang="en-US" altLang="zh-CN" dirty="0"/>
              <a:t>AR</a:t>
            </a:r>
            <a:r>
              <a:rPr lang="zh-CN" altLang="en-US" dirty="0"/>
              <a:t>眼镜这个方向</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10</a:t>
            </a:fld>
            <a:endParaRPr lang="zh-CN" altLang="en-US"/>
          </a:p>
        </p:txBody>
      </p:sp>
    </p:spTree>
    <p:extLst>
      <p:ext uri="{BB962C8B-B14F-4D97-AF65-F5344CB8AC3E}">
        <p14:creationId xmlns:p14="http://schemas.microsoft.com/office/powerpoint/2010/main" val="383839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AR</a:t>
            </a:r>
            <a:r>
              <a:rPr lang="zh-CN" altLang="en-US" dirty="0"/>
              <a:t>眼镜主要分为四大模块：摄像头、</a:t>
            </a:r>
            <a:r>
              <a:rPr lang="en-US" altLang="zh-CN" dirty="0"/>
              <a:t>CPU</a:t>
            </a:r>
            <a:r>
              <a:rPr lang="zh-CN" altLang="en-US" dirty="0"/>
              <a:t>处理中心、光学模组、架托。</a:t>
            </a:r>
          </a:p>
          <a:p>
            <a:r>
              <a:rPr lang="en-US" altLang="zh-CN" dirty="0"/>
              <a:t>AR</a:t>
            </a:r>
            <a:r>
              <a:rPr lang="zh-CN" altLang="en-US" dirty="0"/>
              <a:t>眼镜上一般会存在多个摄像头，并且每个摄像头之间的分工是不一样的，主要功能有三方面，一是用于提供</a:t>
            </a:r>
            <a:r>
              <a:rPr lang="zh-CN" altLang="en-US" b="1" dirty="0"/>
              <a:t>基于视觉的跟踪定位（</a:t>
            </a:r>
            <a:r>
              <a:rPr lang="en-US" altLang="zh-CN" b="1" dirty="0"/>
              <a:t>SLAM</a:t>
            </a:r>
            <a:r>
              <a:rPr lang="zh-CN" altLang="en-US" b="1" dirty="0"/>
              <a:t>）</a:t>
            </a:r>
            <a:r>
              <a:rPr lang="zh-CN" altLang="en-US" dirty="0"/>
              <a:t>的图像采集，二是进行</a:t>
            </a:r>
            <a:r>
              <a:rPr lang="zh-CN" altLang="en-US" b="1" dirty="0"/>
              <a:t>交互手势识别</a:t>
            </a:r>
            <a:r>
              <a:rPr lang="zh-CN" altLang="en-US" dirty="0"/>
              <a:t>，三是日常的拍照和录像。</a:t>
            </a:r>
          </a:p>
          <a:p>
            <a:r>
              <a:rPr lang="zh-CN" altLang="en-US" dirty="0"/>
              <a:t>手势交互、语音交互、眼球追踪等，裸手交互有望成为</a:t>
            </a:r>
            <a:r>
              <a:rPr lang="en-US" altLang="zh-CN" dirty="0"/>
              <a:t>AR</a:t>
            </a:r>
            <a:r>
              <a:rPr lang="zh-CN" altLang="en-US" dirty="0"/>
              <a:t>的核心交互方式之一（确定，返回）</a:t>
            </a: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11</a:t>
            </a:fld>
            <a:endParaRPr lang="zh-CN" altLang="en-US"/>
          </a:p>
        </p:txBody>
      </p:sp>
    </p:spTree>
    <p:extLst>
      <p:ext uri="{BB962C8B-B14F-4D97-AF65-F5344CB8AC3E}">
        <p14:creationId xmlns:p14="http://schemas.microsoft.com/office/powerpoint/2010/main" val="1111572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眼镜式显示器？对标投影仪或者</a:t>
            </a:r>
            <a:r>
              <a:rPr lang="en-US" altLang="zh-CN" dirty="0" err="1"/>
              <a:t>ipad</a:t>
            </a:r>
            <a:r>
              <a:rPr lang="zh-CN" altLang="en-US" dirty="0"/>
              <a:t>懒人支架</a:t>
            </a:r>
          </a:p>
          <a:p>
            <a:br>
              <a:rPr lang="zh-CN" altLang="en-US" dirty="0"/>
            </a:br>
            <a:endParaRPr lang="zh-CN" altLang="en-US" dirty="0"/>
          </a:p>
          <a:p>
            <a:r>
              <a:rPr lang="zh-CN" altLang="en-US" dirty="0"/>
              <a:t>智能眼镜和</a:t>
            </a:r>
            <a:r>
              <a:rPr lang="en-US" altLang="zh-CN" dirty="0" err="1"/>
              <a:t>ar</a:t>
            </a:r>
            <a:r>
              <a:rPr lang="zh-CN" altLang="en-US" dirty="0"/>
              <a:t>眼镜的差别</a:t>
            </a:r>
          </a:p>
          <a:p>
            <a:r>
              <a:rPr lang="zh-CN" altLang="en-US" dirty="0"/>
              <a:t>智能眼镜</a:t>
            </a:r>
          </a:p>
          <a:p>
            <a:r>
              <a:rPr lang="zh-CN" altLang="en-US" dirty="0"/>
              <a:t>智能眼镜主要是集成了计算和通信功能的眼镜设备，类似于可穿戴计算设备。它们的功能通常包括：</a:t>
            </a:r>
          </a:p>
          <a:p>
            <a:pPr algn="l">
              <a:buFont typeface="Arial" panose="020B0604020202020204" pitchFamily="34" charset="0"/>
              <a:buChar char="•"/>
            </a:pPr>
            <a:r>
              <a:rPr lang="zh-CN" altLang="en-US" dirty="0">
                <a:effectLst/>
              </a:rPr>
              <a:t>显示简单的通知（如短信、电子邮件）</a:t>
            </a:r>
          </a:p>
          <a:p>
            <a:pPr algn="l">
              <a:buFont typeface="Arial" panose="020B0604020202020204" pitchFamily="34" charset="0"/>
              <a:buChar char="•"/>
            </a:pPr>
            <a:r>
              <a:rPr lang="zh-CN" altLang="en-US" dirty="0">
                <a:effectLst/>
              </a:rPr>
              <a:t>提供基本的导航信息</a:t>
            </a:r>
          </a:p>
          <a:p>
            <a:pPr algn="l">
              <a:buFont typeface="Arial" panose="020B0604020202020204" pitchFamily="34" charset="0"/>
              <a:buChar char="•"/>
            </a:pPr>
            <a:r>
              <a:rPr lang="zh-CN" altLang="en-US" dirty="0">
                <a:effectLst/>
              </a:rPr>
              <a:t>进行语音助手互动</a:t>
            </a:r>
          </a:p>
          <a:p>
            <a:pPr algn="l">
              <a:buFont typeface="Arial" panose="020B0604020202020204" pitchFamily="34" charset="0"/>
              <a:buChar char="•"/>
            </a:pPr>
            <a:r>
              <a:rPr lang="zh-CN" altLang="en-US" dirty="0">
                <a:effectLst/>
              </a:rPr>
              <a:t>拍摄照片和视频</a:t>
            </a:r>
          </a:p>
          <a:p>
            <a:pPr algn="l">
              <a:buFont typeface="Arial" panose="020B0604020202020204" pitchFamily="34" charset="0"/>
              <a:buChar char="•"/>
            </a:pPr>
            <a:r>
              <a:rPr lang="zh-CN" altLang="en-US" dirty="0">
                <a:effectLst/>
              </a:rPr>
              <a:t>连接手机进行数据同步</a:t>
            </a:r>
          </a:p>
          <a:p>
            <a:r>
              <a:rPr lang="zh-CN" altLang="en-US" dirty="0"/>
              <a:t>智能眼镜的设计通常更加简洁，注重轻便和长时间佩戴的舒适性。</a:t>
            </a:r>
          </a:p>
          <a:p>
            <a:r>
              <a:rPr lang="en-US" altLang="zh-CN" dirty="0"/>
              <a:t>AR</a:t>
            </a:r>
            <a:r>
              <a:rPr lang="zh-CN" altLang="en-US" dirty="0"/>
              <a:t>眼镜</a:t>
            </a:r>
          </a:p>
          <a:p>
            <a:r>
              <a:rPr lang="en-US" altLang="zh-CN" dirty="0"/>
              <a:t>AR</a:t>
            </a:r>
            <a:r>
              <a:rPr lang="zh-CN" altLang="en-US" dirty="0"/>
              <a:t>眼镜则是专门为增强现实体验设计的，具备更强的显示和互动功能。它们能够在用户视野中叠加虚拟信息，具有以下特点：</a:t>
            </a:r>
          </a:p>
          <a:p>
            <a:pPr algn="l">
              <a:buFont typeface="Arial" panose="020B0604020202020204" pitchFamily="34" charset="0"/>
              <a:buChar char="•"/>
            </a:pPr>
            <a:r>
              <a:rPr lang="zh-CN" altLang="en-US" dirty="0">
                <a:effectLst/>
              </a:rPr>
              <a:t>实时</a:t>
            </a:r>
            <a:r>
              <a:rPr lang="en-US" altLang="zh-CN" dirty="0">
                <a:effectLst/>
              </a:rPr>
              <a:t>3D</a:t>
            </a:r>
            <a:r>
              <a:rPr lang="zh-CN" altLang="en-US" dirty="0">
                <a:effectLst/>
              </a:rPr>
              <a:t>图像和信息叠加</a:t>
            </a:r>
          </a:p>
          <a:p>
            <a:pPr algn="l">
              <a:buFont typeface="Arial" panose="020B0604020202020204" pitchFamily="34" charset="0"/>
              <a:buChar char="•"/>
            </a:pPr>
            <a:r>
              <a:rPr lang="zh-CN" altLang="en-US" dirty="0">
                <a:effectLst/>
              </a:rPr>
              <a:t>复杂的互动界面（手势控制、眼动追踪）</a:t>
            </a:r>
          </a:p>
          <a:p>
            <a:pPr algn="l">
              <a:buFont typeface="Arial" panose="020B0604020202020204" pitchFamily="34" charset="0"/>
              <a:buChar char="•"/>
            </a:pPr>
            <a:r>
              <a:rPr lang="zh-CN" altLang="en-US" dirty="0">
                <a:effectLst/>
              </a:rPr>
              <a:t>高精度的环境感知（通过摄像头和传感器）</a:t>
            </a:r>
          </a:p>
          <a:p>
            <a:pPr algn="l">
              <a:buFont typeface="Arial" panose="020B0604020202020204" pitchFamily="34" charset="0"/>
              <a:buChar char="•"/>
            </a:pPr>
            <a:r>
              <a:rPr lang="zh-CN" altLang="en-US" dirty="0">
                <a:effectLst/>
              </a:rPr>
              <a:t>强大的计算能力，用于实时渲染</a:t>
            </a:r>
            <a:r>
              <a:rPr lang="en-US" altLang="zh-CN" dirty="0">
                <a:effectLst/>
              </a:rPr>
              <a:t>AR</a:t>
            </a:r>
            <a:r>
              <a:rPr lang="zh-CN" altLang="en-US" dirty="0">
                <a:effectLst/>
              </a:rPr>
              <a:t>内容</a:t>
            </a:r>
          </a:p>
          <a:p>
            <a:r>
              <a:rPr lang="en-US" altLang="zh-CN" dirty="0"/>
              <a:t>AR</a:t>
            </a:r>
            <a:r>
              <a:rPr lang="zh-CN" altLang="en-US" dirty="0"/>
              <a:t>眼镜通常在硬件和软件上都更加复杂，以提供沉浸式的增强现实体验。</a:t>
            </a: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12</a:t>
            </a:fld>
            <a:endParaRPr lang="zh-CN" altLang="en-US"/>
          </a:p>
        </p:txBody>
      </p:sp>
    </p:spTree>
    <p:extLst>
      <p:ext uri="{BB962C8B-B14F-4D97-AF65-F5344CB8AC3E}">
        <p14:creationId xmlns:p14="http://schemas.microsoft.com/office/powerpoint/2010/main" val="355172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AR</a:t>
            </a:r>
            <a:r>
              <a:rPr lang="zh-CN" altLang="en-US" dirty="0">
                <a:effectLst/>
              </a:rPr>
              <a:t>设备的光学显示系统通常由</a:t>
            </a:r>
            <a:r>
              <a:rPr lang="zh-CN" altLang="en-US" b="1" dirty="0">
                <a:effectLst/>
              </a:rPr>
              <a:t>微型显示屏</a:t>
            </a:r>
            <a:r>
              <a:rPr lang="zh-CN" altLang="en-US" dirty="0">
                <a:effectLst/>
              </a:rPr>
              <a:t>和</a:t>
            </a:r>
            <a:r>
              <a:rPr lang="zh-CN" altLang="en-US" b="1" dirty="0">
                <a:effectLst/>
              </a:rPr>
              <a:t>光学元件</a:t>
            </a:r>
            <a:r>
              <a:rPr lang="zh-CN" altLang="en-US" dirty="0">
                <a:effectLst/>
              </a:rPr>
              <a:t>组成。概括来说，目前市场上的</a:t>
            </a:r>
            <a:r>
              <a:rPr lang="en-US" altLang="zh-CN" dirty="0">
                <a:effectLst/>
              </a:rPr>
              <a:t>AR</a:t>
            </a:r>
            <a:r>
              <a:rPr lang="zh-CN" altLang="en-US" dirty="0">
                <a:effectLst/>
              </a:rPr>
              <a:t>眼镜采用的显示系统就是各种微型显示屏和棱镜、自由曲面、</a:t>
            </a:r>
            <a:r>
              <a:rPr lang="en-US" altLang="zh-CN" dirty="0" err="1">
                <a:effectLst/>
              </a:rPr>
              <a:t>BirdBath</a:t>
            </a:r>
            <a:r>
              <a:rPr lang="zh-CN" altLang="en-US" dirty="0">
                <a:effectLst/>
              </a:rPr>
              <a:t>、光波导等光学元件的组合，其中光学组合器的不同，是区分</a:t>
            </a:r>
            <a:r>
              <a:rPr lang="en-US" altLang="zh-CN" dirty="0">
                <a:effectLst/>
              </a:rPr>
              <a:t>AR</a:t>
            </a:r>
            <a:r>
              <a:rPr lang="zh-CN" altLang="en-US" dirty="0">
                <a:effectLst/>
              </a:rPr>
              <a:t>显示系统的关键部分。</a:t>
            </a:r>
          </a:p>
          <a:p>
            <a:endParaRPr lang="zh-CN" altLang="en-US" dirty="0"/>
          </a:p>
        </p:txBody>
      </p:sp>
      <p:sp>
        <p:nvSpPr>
          <p:cNvPr id="4" name="灯片编号占位符 3"/>
          <p:cNvSpPr>
            <a:spLocks noGrp="1"/>
          </p:cNvSpPr>
          <p:nvPr>
            <p:ph type="sldNum" sz="quarter" idx="5"/>
          </p:nvPr>
        </p:nvSpPr>
        <p:spPr/>
        <p:txBody>
          <a:bodyPr/>
          <a:lstStyle/>
          <a:p>
            <a:fld id="{72D8C75E-0901-430E-ACCF-590143CC0BE6}" type="slidenum">
              <a:rPr lang="zh-CN" altLang="en-US" smtClean="0"/>
              <a:t>14</a:t>
            </a:fld>
            <a:endParaRPr lang="zh-CN" altLang="en-US"/>
          </a:p>
        </p:txBody>
      </p:sp>
    </p:spTree>
    <p:extLst>
      <p:ext uri="{BB962C8B-B14F-4D97-AF65-F5344CB8AC3E}">
        <p14:creationId xmlns:p14="http://schemas.microsoft.com/office/powerpoint/2010/main" val="1055335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hyperlink" Target="http://office.msn.com.cn/" TargetMode="Externa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office.msn.com.cn/"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3.svg"/><Relationship Id="rId9"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a:gsLst>
            <a:gs pos="7000">
              <a:schemeClr val="accent2"/>
            </a:gs>
            <a:gs pos="100000">
              <a:schemeClr val="accent1"/>
            </a:gs>
          </a:gsLst>
          <a:lin ang="2700000" scaled="0"/>
        </a:gradFill>
        <a:effectLst/>
      </p:bgPr>
    </p:bg>
    <p:spTree>
      <p:nvGrpSpPr>
        <p:cNvPr id="1" name=""/>
        <p:cNvGrpSpPr/>
        <p:nvPr/>
      </p:nvGrpSpPr>
      <p:grpSpPr>
        <a:xfrm>
          <a:off x="0" y="0"/>
          <a:ext cx="0" cy="0"/>
          <a:chOff x="0" y="0"/>
          <a:chExt cx="0" cy="0"/>
        </a:xfrm>
      </p:grpSpPr>
      <p:pic>
        <p:nvPicPr>
          <p:cNvPr id="2" name="图片 1" descr="形状&#10;&#10;中度可信度描述已自动生成">
            <a:extLst>
              <a:ext uri="{FF2B5EF4-FFF2-40B4-BE49-F238E27FC236}">
                <a16:creationId xmlns:a16="http://schemas.microsoft.com/office/drawing/2014/main" id="{D5EFFA5E-6B46-4FC3-B155-8F2F5D3525B1}"/>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9" name="图形 8">
            <a:extLst>
              <a:ext uri="{FF2B5EF4-FFF2-40B4-BE49-F238E27FC236}">
                <a16:creationId xmlns:a16="http://schemas.microsoft.com/office/drawing/2014/main" id="{7C78DFE8-9E0A-4A2D-8556-6611B4DB8EDF}"/>
              </a:ext>
            </a:extLst>
          </p:cNvPr>
          <p:cNvPicPr>
            <a:picLocks noChangeAspect="1"/>
          </p:cNvPicPr>
          <p:nvPr userDrawn="1"/>
        </p:nvPicPr>
        <p:blipFill>
          <a:blip r:embed="rId3">
            <a:extLst>
              <a:ext uri="{96DAC541-7B7A-43D3-8B79-37D633B846F1}">
                <asvg:svgBlip xmlns:asvg="http://schemas.microsoft.com/office/drawing/2016/SVG/main" r:embed="rId4"/>
              </a:ext>
            </a:extLst>
          </a:blip>
          <a:srcRect t="46576"/>
          <a:stretch>
            <a:fillRect/>
          </a:stretch>
        </p:blipFill>
        <p:spPr>
          <a:xfrm rot="514831">
            <a:off x="-1271459" y="-1111052"/>
            <a:ext cx="14225321" cy="3598171"/>
          </a:xfrm>
          <a:custGeom>
            <a:avLst/>
            <a:gdLst>
              <a:gd name="connsiteX0" fmla="*/ 14225321 w 14225321"/>
              <a:gd name="connsiteY0" fmla="*/ 0 h 3598171"/>
              <a:gd name="connsiteX1" fmla="*/ 14225321 w 14225321"/>
              <a:gd name="connsiteY1" fmla="*/ 507026 h 3598171"/>
              <a:gd name="connsiteX2" fmla="*/ 13339539 w 14225321"/>
              <a:gd name="connsiteY2" fmla="*/ 640679 h 3598171"/>
              <a:gd name="connsiteX3" fmla="*/ 13785789 w 14225321"/>
              <a:gd name="connsiteY3" fmla="*/ 3598171 h 3598171"/>
              <a:gd name="connsiteX4" fmla="*/ 0 w 14225321"/>
              <a:gd name="connsiteY4" fmla="*/ 3598171 h 3598171"/>
              <a:gd name="connsiteX5" fmla="*/ 0 w 14225321"/>
              <a:gd name="connsiteY5" fmla="*/ 2146430 h 3598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5321" h="3598171">
                <a:moveTo>
                  <a:pt x="14225321" y="0"/>
                </a:moveTo>
                <a:lnTo>
                  <a:pt x="14225321" y="507026"/>
                </a:lnTo>
                <a:lnTo>
                  <a:pt x="13339539" y="640679"/>
                </a:lnTo>
                <a:lnTo>
                  <a:pt x="13785789" y="3598171"/>
                </a:lnTo>
                <a:lnTo>
                  <a:pt x="0" y="3598171"/>
                </a:lnTo>
                <a:lnTo>
                  <a:pt x="0" y="2146430"/>
                </a:lnTo>
                <a:close/>
              </a:path>
            </a:pathLst>
          </a:custGeom>
        </p:spPr>
      </p:pic>
      <p:pic>
        <p:nvPicPr>
          <p:cNvPr id="4" name="图形 3">
            <a:extLst>
              <a:ext uri="{FF2B5EF4-FFF2-40B4-BE49-F238E27FC236}">
                <a16:creationId xmlns:a16="http://schemas.microsoft.com/office/drawing/2014/main" id="{4BE05DFA-4B96-486B-8C96-F9230C104DB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a:fillRect/>
          </a:stretch>
        </p:blipFill>
        <p:spPr>
          <a:xfrm rot="20956960">
            <a:off x="-3253278" y="4357872"/>
            <a:ext cx="14225321" cy="6735105"/>
          </a:xfrm>
          <a:custGeom>
            <a:avLst/>
            <a:gdLst>
              <a:gd name="connsiteX0" fmla="*/ 0 w 14225321"/>
              <a:gd name="connsiteY0" fmla="*/ 5583787 h 6735105"/>
              <a:gd name="connsiteX1" fmla="*/ 6083092 w 14225321"/>
              <a:gd name="connsiteY1" fmla="*/ 6735105 h 6735105"/>
              <a:gd name="connsiteX2" fmla="*/ 1 w 14225321"/>
              <a:gd name="connsiteY2" fmla="*/ 6735105 h 6735105"/>
              <a:gd name="connsiteX3" fmla="*/ 14225321 w 14225321"/>
              <a:gd name="connsiteY3" fmla="*/ 0 h 6735105"/>
              <a:gd name="connsiteX4" fmla="*/ 14225321 w 14225321"/>
              <a:gd name="connsiteY4" fmla="*/ 3867614 h 6735105"/>
              <a:gd name="connsiteX5" fmla="*/ 3458182 w 14225321"/>
              <a:gd name="connsiteY5" fmla="*/ 1829768 h 6735105"/>
              <a:gd name="connsiteX6" fmla="*/ 3804493 w 14225321"/>
              <a:gd name="connsiteY6" fmla="*/ 0 h 6735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25321" h="6735105">
                <a:moveTo>
                  <a:pt x="0" y="5583787"/>
                </a:moveTo>
                <a:lnTo>
                  <a:pt x="6083092" y="6735105"/>
                </a:lnTo>
                <a:lnTo>
                  <a:pt x="1" y="6735105"/>
                </a:lnTo>
                <a:close/>
                <a:moveTo>
                  <a:pt x="14225321" y="0"/>
                </a:moveTo>
                <a:lnTo>
                  <a:pt x="14225321" y="3867614"/>
                </a:lnTo>
                <a:lnTo>
                  <a:pt x="3458182" y="1829768"/>
                </a:lnTo>
                <a:lnTo>
                  <a:pt x="3804493" y="0"/>
                </a:lnTo>
                <a:close/>
              </a:path>
            </a:pathLst>
          </a:custGeom>
        </p:spPr>
      </p:pic>
      <p:sp>
        <p:nvSpPr>
          <p:cNvPr id="5" name="椭圆 4">
            <a:extLst>
              <a:ext uri="{FF2B5EF4-FFF2-40B4-BE49-F238E27FC236}">
                <a16:creationId xmlns:a16="http://schemas.microsoft.com/office/drawing/2014/main" id="{779B4B6E-B4D7-446C-8661-6205AC20905E}"/>
              </a:ext>
            </a:extLst>
          </p:cNvPr>
          <p:cNvSpPr/>
          <p:nvPr userDrawn="1"/>
        </p:nvSpPr>
        <p:spPr>
          <a:xfrm rot="9900000">
            <a:off x="393585" y="233661"/>
            <a:ext cx="837373" cy="837373"/>
          </a:xfrm>
          <a:prstGeom prst="ellipse">
            <a:avLst/>
          </a:prstGeom>
          <a:gradFill>
            <a:gsLst>
              <a:gs pos="41000">
                <a:schemeClr val="bg1">
                  <a:alpha val="0"/>
                </a:schemeClr>
              </a:gs>
              <a:gs pos="100000">
                <a:schemeClr val="bg1">
                  <a:alpha val="3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6" name="椭圆 5">
            <a:extLst>
              <a:ext uri="{FF2B5EF4-FFF2-40B4-BE49-F238E27FC236}">
                <a16:creationId xmlns:a16="http://schemas.microsoft.com/office/drawing/2014/main" id="{A35CC7FC-B9B9-43CE-A104-0A6617F59FBA}"/>
              </a:ext>
            </a:extLst>
          </p:cNvPr>
          <p:cNvSpPr/>
          <p:nvPr userDrawn="1"/>
        </p:nvSpPr>
        <p:spPr>
          <a:xfrm rot="12600000">
            <a:off x="10378837" y="4876521"/>
            <a:ext cx="940566" cy="940566"/>
          </a:xfrm>
          <a:prstGeom prst="ellipse">
            <a:avLst/>
          </a:prstGeom>
          <a:gradFill>
            <a:gsLst>
              <a:gs pos="25000">
                <a:schemeClr val="bg1">
                  <a:alpha val="0"/>
                </a:schemeClr>
              </a:gs>
              <a:gs pos="100000">
                <a:schemeClr val="bg1">
                  <a:alpha val="1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pic>
        <p:nvPicPr>
          <p:cNvPr id="10" name="图片 9">
            <a:hlinkClick r:id="rId5"/>
            <a:extLst>
              <a:ext uri="{FF2B5EF4-FFF2-40B4-BE49-F238E27FC236}">
                <a16:creationId xmlns:a16="http://schemas.microsoft.com/office/drawing/2014/main" id="{AD55E33C-CAD9-46F8-B466-122613BF4001}"/>
              </a:ext>
            </a:extLst>
          </p:cNvPr>
          <p:cNvPicPr>
            <a:picLocks noChangeAspect="1"/>
          </p:cNvPicPr>
          <p:nvPr userDrawn="1"/>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8001" y="590010"/>
            <a:ext cx="1470348" cy="196046"/>
          </a:xfrm>
          <a:prstGeom prst="rect">
            <a:avLst/>
          </a:prstGeom>
        </p:spPr>
      </p:pic>
    </p:spTree>
    <p:extLst>
      <p:ext uri="{BB962C8B-B14F-4D97-AF65-F5344CB8AC3E}">
        <p14:creationId xmlns:p14="http://schemas.microsoft.com/office/powerpoint/2010/main" val="22452997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rgbClr val="F5EFFF"/>
        </a:solidFill>
        <a:effectLst/>
      </p:bgPr>
    </p:bg>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DF7BF873-217E-4B55-A037-1E3E71E73DB6}"/>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4" name="文本占位符 3">
            <a:extLst>
              <a:ext uri="{FF2B5EF4-FFF2-40B4-BE49-F238E27FC236}">
                <a16:creationId xmlns:a16="http://schemas.microsoft.com/office/drawing/2014/main" id="{3A7A6767-DAF9-4D07-A001-0EDB06D3B784}"/>
              </a:ext>
            </a:extLst>
          </p:cNvPr>
          <p:cNvSpPr>
            <a:spLocks noGrp="1"/>
          </p:cNvSpPr>
          <p:nvPr>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3835764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2">
    <p:bg>
      <p:bgPr>
        <a:solidFill>
          <a:srgbClr val="F5EFFF"/>
        </a:solidFill>
        <a:effectLst/>
      </p:bgPr>
    </p:bg>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E4256530-EBD1-4F04-8D2C-84C184BF4154}"/>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2" name="矩形 1">
            <a:extLst>
              <a:ext uri="{FF2B5EF4-FFF2-40B4-BE49-F238E27FC236}">
                <a16:creationId xmlns:a16="http://schemas.microsoft.com/office/drawing/2014/main" id="{0E2926CD-EA43-4345-BBF1-DB4E19E76E52}"/>
              </a:ext>
            </a:extLst>
          </p:cNvPr>
          <p:cNvSpPr/>
          <p:nvPr userDrawn="1"/>
        </p:nvSpPr>
        <p:spPr>
          <a:xfrm>
            <a:off x="0" y="5757006"/>
            <a:ext cx="12192000" cy="1222914"/>
          </a:xfrm>
          <a:prstGeom prst="rect">
            <a:avLst/>
          </a:prstGeom>
          <a:gradFill>
            <a:gsLst>
              <a:gs pos="0">
                <a:schemeClr val="accent1"/>
              </a:gs>
              <a:gs pos="100000">
                <a:schemeClr val="accent2"/>
              </a:gs>
            </a:gsLst>
            <a:lin ang="2700000" scaled="0"/>
          </a:gradFill>
          <a:ln>
            <a:solidFill>
              <a:schemeClr val="accent2"/>
            </a:solidFill>
          </a:ln>
          <a:effectLst>
            <a:outerShdw blurRad="152400" dir="5400000" algn="t" rotWithShape="0">
              <a:schemeClr val="accent2">
                <a:lumMod val="50000"/>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9C562FEC-F530-4E21-96B6-BB2428B14781}"/>
              </a:ext>
            </a:extLst>
          </p:cNvPr>
          <p:cNvSpPr>
            <a:spLocks noGrp="1"/>
          </p:cNvSpPr>
          <p:nvPr>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21479478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3">
    <p:bg>
      <p:bgPr>
        <a:solidFill>
          <a:srgbClr val="F5EFFF"/>
        </a:solidFill>
        <a:effectLst/>
      </p:bgPr>
    </p:bg>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6E6DD4AF-EFB8-484E-A51A-DAA4441E337B}"/>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2" name="任意多边形: 形状 1">
            <a:extLst>
              <a:ext uri="{FF2B5EF4-FFF2-40B4-BE49-F238E27FC236}">
                <a16:creationId xmlns:a16="http://schemas.microsoft.com/office/drawing/2014/main" id="{AF80DF11-4A85-4284-AAD0-98C5A6E73292}"/>
              </a:ext>
            </a:extLst>
          </p:cNvPr>
          <p:cNvSpPr/>
          <p:nvPr userDrawn="1"/>
        </p:nvSpPr>
        <p:spPr>
          <a:xfrm>
            <a:off x="0" y="6134175"/>
            <a:ext cx="12192000" cy="730308"/>
          </a:xfrm>
          <a:custGeom>
            <a:avLst/>
            <a:gdLst>
              <a:gd name="connsiteX0" fmla="*/ 0 w 12192000"/>
              <a:gd name="connsiteY0" fmla="*/ 0 h 716383"/>
              <a:gd name="connsiteX1" fmla="*/ 487412 w 12192000"/>
              <a:gd name="connsiteY1" fmla="*/ 74551 h 716383"/>
              <a:gd name="connsiteX2" fmla="*/ 6096001 w 12192000"/>
              <a:gd name="connsiteY2" fmla="*/ 397495 h 716383"/>
              <a:gd name="connsiteX3" fmla="*/ 11704590 w 12192000"/>
              <a:gd name="connsiteY3" fmla="*/ 74551 h 716383"/>
              <a:gd name="connsiteX4" fmla="*/ 12192000 w 12192000"/>
              <a:gd name="connsiteY4" fmla="*/ 1 h 716383"/>
              <a:gd name="connsiteX5" fmla="*/ 12192000 w 12192000"/>
              <a:gd name="connsiteY5" fmla="*/ 716383 h 716383"/>
              <a:gd name="connsiteX6" fmla="*/ 0 w 12192000"/>
              <a:gd name="connsiteY6" fmla="*/ 716383 h 71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16383">
                <a:moveTo>
                  <a:pt x="0" y="0"/>
                </a:moveTo>
                <a:lnTo>
                  <a:pt x="487412" y="74551"/>
                </a:lnTo>
                <a:cubicBezTo>
                  <a:pt x="1922775" y="274082"/>
                  <a:pt x="3905711" y="397495"/>
                  <a:pt x="6096001" y="397495"/>
                </a:cubicBezTo>
                <a:cubicBezTo>
                  <a:pt x="8286291" y="397495"/>
                  <a:pt x="10269227" y="274082"/>
                  <a:pt x="11704590" y="74551"/>
                </a:cubicBezTo>
                <a:lnTo>
                  <a:pt x="12192000" y="1"/>
                </a:lnTo>
                <a:lnTo>
                  <a:pt x="12192000" y="716383"/>
                </a:lnTo>
                <a:lnTo>
                  <a:pt x="0" y="716383"/>
                </a:lnTo>
                <a:close/>
              </a:path>
            </a:pathLst>
          </a:custGeom>
          <a:gradFill flip="none" rotWithShape="1">
            <a:gsLst>
              <a:gs pos="100000">
                <a:schemeClr val="accent1"/>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 name="图形 6">
            <a:extLst>
              <a:ext uri="{FF2B5EF4-FFF2-40B4-BE49-F238E27FC236}">
                <a16:creationId xmlns:a16="http://schemas.microsoft.com/office/drawing/2014/main" id="{5B36F2E4-07D4-405E-A704-84D3A0F1437B}"/>
              </a:ext>
            </a:extLst>
          </p:cNvPr>
          <p:cNvPicPr>
            <a:picLocks noChangeAspect="1"/>
          </p:cNvPicPr>
          <p:nvPr userDrawn="1"/>
        </p:nvPicPr>
        <p:blipFill>
          <a:blip r:embed="rId2">
            <a:extLst>
              <a:ext uri="{96DAC541-7B7A-43D3-8B79-37D633B846F1}">
                <asvg:svgBlip xmlns:asvg="http://schemas.microsoft.com/office/drawing/2016/SVG/main" r:embed="rId3"/>
              </a:ext>
            </a:extLst>
          </a:blip>
          <a:srcRect l="53424"/>
          <a:stretch>
            <a:fillRect/>
          </a:stretch>
        </p:blipFill>
        <p:spPr>
          <a:xfrm rot="12101902">
            <a:off x="6444686" y="-346786"/>
            <a:ext cx="6625612" cy="3430824"/>
          </a:xfrm>
          <a:custGeom>
            <a:avLst/>
            <a:gdLst>
              <a:gd name="connsiteX0" fmla="*/ 2703595 w 6625612"/>
              <a:gd name="connsiteY0" fmla="*/ 3430824 h 3430824"/>
              <a:gd name="connsiteX1" fmla="*/ 1365178 w 6625612"/>
              <a:gd name="connsiteY1" fmla="*/ 3430824 h 3430824"/>
              <a:gd name="connsiteX2" fmla="*/ 0 w 6625612"/>
              <a:gd name="connsiteY2" fmla="*/ 0 h 3430824"/>
              <a:gd name="connsiteX3" fmla="*/ 6625611 w 6625612"/>
              <a:gd name="connsiteY3" fmla="*/ 0 h 3430824"/>
              <a:gd name="connsiteX4" fmla="*/ 6625612 w 6625612"/>
              <a:gd name="connsiteY4" fmla="*/ 1870193 h 343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5612" h="3430824">
                <a:moveTo>
                  <a:pt x="2703595" y="3430824"/>
                </a:moveTo>
                <a:lnTo>
                  <a:pt x="1365178" y="3430824"/>
                </a:lnTo>
                <a:lnTo>
                  <a:pt x="0" y="0"/>
                </a:lnTo>
                <a:lnTo>
                  <a:pt x="6625611" y="0"/>
                </a:lnTo>
                <a:lnTo>
                  <a:pt x="6625612" y="1870193"/>
                </a:lnTo>
                <a:close/>
              </a:path>
            </a:pathLst>
          </a:custGeom>
        </p:spPr>
      </p:pic>
      <p:sp>
        <p:nvSpPr>
          <p:cNvPr id="6" name="文本占位符 5">
            <a:extLst>
              <a:ext uri="{FF2B5EF4-FFF2-40B4-BE49-F238E27FC236}">
                <a16:creationId xmlns:a16="http://schemas.microsoft.com/office/drawing/2014/main" id="{D3EC46A3-C35C-4BFC-A858-207A8C01B566}"/>
              </a:ext>
            </a:extLst>
          </p:cNvPr>
          <p:cNvSpPr>
            <a:spLocks noGrp="1"/>
          </p:cNvSpPr>
          <p:nvPr>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549843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4">
    <p:bg>
      <p:bgPr>
        <a:solidFill>
          <a:srgbClr val="F5EFFF"/>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C607C94-1DE4-4F33-AC18-1E292F87B276}"/>
              </a:ext>
            </a:extLst>
          </p:cNvPr>
          <p:cNvGrpSpPr/>
          <p:nvPr/>
        </p:nvGrpSpPr>
        <p:grpSpPr>
          <a:xfrm>
            <a:off x="3703658" y="932750"/>
            <a:ext cx="4784684" cy="4784684"/>
            <a:chOff x="4402112" y="1900004"/>
            <a:chExt cx="3387776" cy="3387776"/>
          </a:xfrm>
        </p:grpSpPr>
        <p:sp>
          <p:nvSpPr>
            <p:cNvPr id="5" name="椭圆 4">
              <a:extLst>
                <a:ext uri="{FF2B5EF4-FFF2-40B4-BE49-F238E27FC236}">
                  <a16:creationId xmlns:a16="http://schemas.microsoft.com/office/drawing/2014/main" id="{D900BB8B-B35A-4376-B8AC-B2430EDA70E8}"/>
                </a:ext>
              </a:extLst>
            </p:cNvPr>
            <p:cNvSpPr/>
            <p:nvPr/>
          </p:nvSpPr>
          <p:spPr>
            <a:xfrm>
              <a:off x="4402112" y="1900004"/>
              <a:ext cx="3387776" cy="3387776"/>
            </a:xfrm>
            <a:prstGeom prst="ellipse">
              <a:avLst/>
            </a:prstGeom>
            <a:solidFill>
              <a:schemeClr val="accent2">
                <a:alpha val="5000"/>
              </a:schemeClr>
            </a:solidFill>
            <a:ln>
              <a:solidFill>
                <a:schemeClr val="accent1">
                  <a:lumMod val="20000"/>
                  <a:lumOff val="80000"/>
                  <a:alpha val="8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 name="椭圆 5">
              <a:extLst>
                <a:ext uri="{FF2B5EF4-FFF2-40B4-BE49-F238E27FC236}">
                  <a16:creationId xmlns:a16="http://schemas.microsoft.com/office/drawing/2014/main" id="{A8D65C2E-D799-4667-998F-6676AF68E468}"/>
                </a:ext>
              </a:extLst>
            </p:cNvPr>
            <p:cNvSpPr/>
            <p:nvPr/>
          </p:nvSpPr>
          <p:spPr>
            <a:xfrm>
              <a:off x="4821836" y="2319728"/>
              <a:ext cx="2548328" cy="2548328"/>
            </a:xfrm>
            <a:prstGeom prst="ellipse">
              <a:avLst/>
            </a:prstGeom>
            <a:solidFill>
              <a:schemeClr val="accent1">
                <a:alpha val="6000"/>
              </a:schemeClr>
            </a:solidFill>
            <a:ln>
              <a:solidFill>
                <a:schemeClr val="accent2">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4" name="椭圆 3">
            <a:extLst>
              <a:ext uri="{FF2B5EF4-FFF2-40B4-BE49-F238E27FC236}">
                <a16:creationId xmlns:a16="http://schemas.microsoft.com/office/drawing/2014/main" id="{11F36841-0E8D-46FB-B80F-B0CD3F2165BF}"/>
              </a:ext>
            </a:extLst>
          </p:cNvPr>
          <p:cNvSpPr/>
          <p:nvPr/>
        </p:nvSpPr>
        <p:spPr>
          <a:xfrm>
            <a:off x="3082636" y="311728"/>
            <a:ext cx="6026728" cy="6026728"/>
          </a:xfrm>
          <a:prstGeom prst="ellipse">
            <a:avLst/>
          </a:prstGeom>
          <a:noFill/>
          <a:ln>
            <a:solidFill>
              <a:schemeClr val="accent3">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椭圆 6">
            <a:extLst>
              <a:ext uri="{FF2B5EF4-FFF2-40B4-BE49-F238E27FC236}">
                <a16:creationId xmlns:a16="http://schemas.microsoft.com/office/drawing/2014/main" id="{9D1C7571-27BA-444C-AA4A-BC08F6D63B2F}"/>
              </a:ext>
            </a:extLst>
          </p:cNvPr>
          <p:cNvSpPr/>
          <p:nvPr userDrawn="1"/>
        </p:nvSpPr>
        <p:spPr>
          <a:xfrm rot="16200000">
            <a:off x="4703178" y="1932270"/>
            <a:ext cx="2785642" cy="2785642"/>
          </a:xfrm>
          <a:prstGeom prst="ellipse">
            <a:avLst/>
          </a:prstGeom>
          <a:gradFill>
            <a:gsLst>
              <a:gs pos="0">
                <a:schemeClr val="accent1"/>
              </a:gs>
              <a:gs pos="7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7">
            <a:extLst>
              <a:ext uri="{FF2B5EF4-FFF2-40B4-BE49-F238E27FC236}">
                <a16:creationId xmlns:a16="http://schemas.microsoft.com/office/drawing/2014/main" id="{814FA724-C97B-4D38-9DCC-3278CFADE48B}"/>
              </a:ext>
            </a:extLst>
          </p:cNvPr>
          <p:cNvSpPr/>
          <p:nvPr userDrawn="1"/>
        </p:nvSpPr>
        <p:spPr>
          <a:xfrm>
            <a:off x="0" y="6134175"/>
            <a:ext cx="12192000" cy="730308"/>
          </a:xfrm>
          <a:custGeom>
            <a:avLst/>
            <a:gdLst>
              <a:gd name="connsiteX0" fmla="*/ 0 w 12192000"/>
              <a:gd name="connsiteY0" fmla="*/ 0 h 716383"/>
              <a:gd name="connsiteX1" fmla="*/ 487412 w 12192000"/>
              <a:gd name="connsiteY1" fmla="*/ 74551 h 716383"/>
              <a:gd name="connsiteX2" fmla="*/ 6096001 w 12192000"/>
              <a:gd name="connsiteY2" fmla="*/ 397495 h 716383"/>
              <a:gd name="connsiteX3" fmla="*/ 11704590 w 12192000"/>
              <a:gd name="connsiteY3" fmla="*/ 74551 h 716383"/>
              <a:gd name="connsiteX4" fmla="*/ 12192000 w 12192000"/>
              <a:gd name="connsiteY4" fmla="*/ 1 h 716383"/>
              <a:gd name="connsiteX5" fmla="*/ 12192000 w 12192000"/>
              <a:gd name="connsiteY5" fmla="*/ 716383 h 716383"/>
              <a:gd name="connsiteX6" fmla="*/ 0 w 12192000"/>
              <a:gd name="connsiteY6" fmla="*/ 716383 h 71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716383">
                <a:moveTo>
                  <a:pt x="0" y="0"/>
                </a:moveTo>
                <a:lnTo>
                  <a:pt x="487412" y="74551"/>
                </a:lnTo>
                <a:cubicBezTo>
                  <a:pt x="1922775" y="274082"/>
                  <a:pt x="3905711" y="397495"/>
                  <a:pt x="6096001" y="397495"/>
                </a:cubicBezTo>
                <a:cubicBezTo>
                  <a:pt x="8286291" y="397495"/>
                  <a:pt x="10269227" y="274082"/>
                  <a:pt x="11704590" y="74551"/>
                </a:cubicBezTo>
                <a:lnTo>
                  <a:pt x="12192000" y="1"/>
                </a:lnTo>
                <a:lnTo>
                  <a:pt x="12192000" y="716383"/>
                </a:lnTo>
                <a:lnTo>
                  <a:pt x="0" y="716383"/>
                </a:lnTo>
                <a:close/>
              </a:path>
            </a:pathLst>
          </a:custGeom>
          <a:gradFill flip="none" rotWithShape="1">
            <a:gsLst>
              <a:gs pos="100000">
                <a:schemeClr val="accent1"/>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3" name="图形 12">
            <a:extLst>
              <a:ext uri="{FF2B5EF4-FFF2-40B4-BE49-F238E27FC236}">
                <a16:creationId xmlns:a16="http://schemas.microsoft.com/office/drawing/2014/main" id="{13004571-665F-4EA9-8E63-411362481C44}"/>
              </a:ext>
            </a:extLst>
          </p:cNvPr>
          <p:cNvPicPr>
            <a:picLocks noChangeAspect="1"/>
          </p:cNvPicPr>
          <p:nvPr userDrawn="1"/>
        </p:nvPicPr>
        <p:blipFill>
          <a:blip r:embed="rId2">
            <a:extLst>
              <a:ext uri="{96DAC541-7B7A-43D3-8B79-37D633B846F1}">
                <asvg:svgBlip xmlns:asvg="http://schemas.microsoft.com/office/drawing/2016/SVG/main" r:embed="rId3"/>
              </a:ext>
            </a:extLst>
          </a:blip>
          <a:srcRect l="30685" r="3619" b="6313"/>
          <a:stretch>
            <a:fillRect/>
          </a:stretch>
        </p:blipFill>
        <p:spPr>
          <a:xfrm rot="12103851" flipH="1">
            <a:off x="3781745" y="-1366468"/>
            <a:ext cx="9345494" cy="3214240"/>
          </a:xfrm>
          <a:custGeom>
            <a:avLst/>
            <a:gdLst>
              <a:gd name="connsiteX0" fmla="*/ 0 w 9345494"/>
              <a:gd name="connsiteY0" fmla="*/ 0 h 3214240"/>
              <a:gd name="connsiteX1" fmla="*/ 8064387 w 9345494"/>
              <a:gd name="connsiteY1" fmla="*/ 3214240 h 3214240"/>
              <a:gd name="connsiteX2" fmla="*/ 9345494 w 9345494"/>
              <a:gd name="connsiteY2" fmla="*/ 0 h 3214240"/>
            </a:gdLst>
            <a:ahLst/>
            <a:cxnLst>
              <a:cxn ang="0">
                <a:pos x="connsiteX0" y="connsiteY0"/>
              </a:cxn>
              <a:cxn ang="0">
                <a:pos x="connsiteX1" y="connsiteY1"/>
              </a:cxn>
              <a:cxn ang="0">
                <a:pos x="connsiteX2" y="connsiteY2"/>
              </a:cxn>
            </a:cxnLst>
            <a:rect l="l" t="t" r="r" b="b"/>
            <a:pathLst>
              <a:path w="9345494" h="3214240">
                <a:moveTo>
                  <a:pt x="0" y="0"/>
                </a:moveTo>
                <a:lnTo>
                  <a:pt x="8064387" y="3214240"/>
                </a:lnTo>
                <a:lnTo>
                  <a:pt x="9345494" y="0"/>
                </a:lnTo>
                <a:close/>
              </a:path>
            </a:pathLst>
          </a:custGeom>
        </p:spPr>
      </p:pic>
      <p:sp>
        <p:nvSpPr>
          <p:cNvPr id="11" name="椭圆 10">
            <a:extLst>
              <a:ext uri="{FF2B5EF4-FFF2-40B4-BE49-F238E27FC236}">
                <a16:creationId xmlns:a16="http://schemas.microsoft.com/office/drawing/2014/main" id="{DB1F40B8-5325-4045-B907-53A20431EA27}"/>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12" name="文本占位符 11">
            <a:extLst>
              <a:ext uri="{FF2B5EF4-FFF2-40B4-BE49-F238E27FC236}">
                <a16:creationId xmlns:a16="http://schemas.microsoft.com/office/drawing/2014/main" id="{5D567B02-8648-47EE-B4A8-C629D6CF1596}"/>
              </a:ext>
            </a:extLst>
          </p:cNvPr>
          <p:cNvSpPr>
            <a:spLocks noGrp="1"/>
          </p:cNvSpPr>
          <p:nvPr userDrawn="1">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1787302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5">
    <p:bg>
      <p:bgPr>
        <a:solidFill>
          <a:srgbClr val="F5EFFF"/>
        </a:solidFill>
        <a:effectLst/>
      </p:bgPr>
    </p:bg>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A0954CE9-17EF-454F-A808-27153A665BAA}"/>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pic>
        <p:nvPicPr>
          <p:cNvPr id="6" name="图形 5">
            <a:extLst>
              <a:ext uri="{FF2B5EF4-FFF2-40B4-BE49-F238E27FC236}">
                <a16:creationId xmlns:a16="http://schemas.microsoft.com/office/drawing/2014/main" id="{FEFA9268-0233-4C5E-B108-DDA701C38F54}"/>
              </a:ext>
            </a:extLst>
          </p:cNvPr>
          <p:cNvPicPr>
            <a:picLocks noChangeAspect="1"/>
          </p:cNvPicPr>
          <p:nvPr userDrawn="1"/>
        </p:nvPicPr>
        <p:blipFill>
          <a:blip r:embed="rId2">
            <a:extLst>
              <a:ext uri="{96DAC541-7B7A-43D3-8B79-37D633B846F1}">
                <asvg:svgBlip xmlns:asvg="http://schemas.microsoft.com/office/drawing/2016/SVG/main" r:embed="rId3"/>
              </a:ext>
            </a:extLst>
          </a:blip>
          <a:srcRect l="52385"/>
          <a:stretch>
            <a:fillRect/>
          </a:stretch>
        </p:blipFill>
        <p:spPr>
          <a:xfrm rot="7692524" flipH="1" flipV="1">
            <a:off x="6855939" y="3542481"/>
            <a:ext cx="6773390" cy="3430824"/>
          </a:xfrm>
          <a:custGeom>
            <a:avLst/>
            <a:gdLst>
              <a:gd name="connsiteX0" fmla="*/ 6773390 w 6773390"/>
              <a:gd name="connsiteY0" fmla="*/ 0 h 3430824"/>
              <a:gd name="connsiteX1" fmla="*/ 6773389 w 6773390"/>
              <a:gd name="connsiteY1" fmla="*/ 1530367 h 3430824"/>
              <a:gd name="connsiteX2" fmla="*/ 4359098 w 6773390"/>
              <a:gd name="connsiteY2" fmla="*/ 3430823 h 3430824"/>
              <a:gd name="connsiteX3" fmla="*/ 2700639 w 6773390"/>
              <a:gd name="connsiteY3" fmla="*/ 3430824 h 3430824"/>
              <a:gd name="connsiteX4" fmla="*/ 900213 w 6773390"/>
              <a:gd name="connsiteY4" fmla="*/ 1143607 h 3430824"/>
              <a:gd name="connsiteX5" fmla="*/ 0 w 6773390"/>
              <a:gd name="connsiteY5" fmla="*/ 0 h 343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3390" h="3430824">
                <a:moveTo>
                  <a:pt x="6773390" y="0"/>
                </a:moveTo>
                <a:lnTo>
                  <a:pt x="6773389" y="1530367"/>
                </a:lnTo>
                <a:lnTo>
                  <a:pt x="4359098" y="3430823"/>
                </a:lnTo>
                <a:lnTo>
                  <a:pt x="2700639" y="3430824"/>
                </a:lnTo>
                <a:lnTo>
                  <a:pt x="900213" y="1143607"/>
                </a:lnTo>
                <a:lnTo>
                  <a:pt x="0" y="0"/>
                </a:lnTo>
                <a:close/>
              </a:path>
            </a:pathLst>
          </a:custGeom>
        </p:spPr>
      </p:pic>
      <p:sp>
        <p:nvSpPr>
          <p:cNvPr id="7" name="文本占位符 6">
            <a:extLst>
              <a:ext uri="{FF2B5EF4-FFF2-40B4-BE49-F238E27FC236}">
                <a16:creationId xmlns:a16="http://schemas.microsoft.com/office/drawing/2014/main" id="{35731487-FB37-41E7-8980-265A102A9FB2}"/>
              </a:ext>
            </a:extLst>
          </p:cNvPr>
          <p:cNvSpPr>
            <a:spLocks noGrp="1"/>
          </p:cNvSpPr>
          <p:nvPr>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16593200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rgbClr val="F5EFFF"/>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BD058CD-5CA1-4853-AD03-97F8404A4056}"/>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pic>
        <p:nvPicPr>
          <p:cNvPr id="6" name="图形 5">
            <a:extLst>
              <a:ext uri="{FF2B5EF4-FFF2-40B4-BE49-F238E27FC236}">
                <a16:creationId xmlns:a16="http://schemas.microsoft.com/office/drawing/2014/main" id="{469D5B93-DE79-4313-AEE6-84868C7E1EDB}"/>
              </a:ext>
            </a:extLst>
          </p:cNvPr>
          <p:cNvPicPr>
            <a:picLocks noChangeAspect="1"/>
          </p:cNvPicPr>
          <p:nvPr userDrawn="1"/>
        </p:nvPicPr>
        <p:blipFill>
          <a:blip r:embed="rId2">
            <a:extLst>
              <a:ext uri="{96DAC541-7B7A-43D3-8B79-37D633B846F1}">
                <asvg:svgBlip xmlns:asvg="http://schemas.microsoft.com/office/drawing/2016/SVG/main" r:embed="rId3"/>
              </a:ext>
            </a:extLst>
          </a:blip>
          <a:srcRect t="38658" r="3260"/>
          <a:stretch>
            <a:fillRect/>
          </a:stretch>
        </p:blipFill>
        <p:spPr>
          <a:xfrm rot="21239304" flipH="1" flipV="1">
            <a:off x="3734" y="5479891"/>
            <a:ext cx="13761595" cy="2104520"/>
          </a:xfrm>
          <a:custGeom>
            <a:avLst/>
            <a:gdLst>
              <a:gd name="connsiteX0" fmla="*/ 0 w 13761595"/>
              <a:gd name="connsiteY0" fmla="*/ 2104520 h 2104520"/>
              <a:gd name="connsiteX1" fmla="*/ 0 w 13761595"/>
              <a:gd name="connsiteY1" fmla="*/ 0 h 2104520"/>
              <a:gd name="connsiteX2" fmla="*/ 13761595 w 13761595"/>
              <a:gd name="connsiteY2" fmla="*/ 1449219 h 2104520"/>
              <a:gd name="connsiteX3" fmla="*/ 13692586 w 13761595"/>
              <a:gd name="connsiteY3" fmla="*/ 2104520 h 2104520"/>
            </a:gdLst>
            <a:ahLst/>
            <a:cxnLst>
              <a:cxn ang="0">
                <a:pos x="connsiteX0" y="connsiteY0"/>
              </a:cxn>
              <a:cxn ang="0">
                <a:pos x="connsiteX1" y="connsiteY1"/>
              </a:cxn>
              <a:cxn ang="0">
                <a:pos x="connsiteX2" y="connsiteY2"/>
              </a:cxn>
              <a:cxn ang="0">
                <a:pos x="connsiteX3" y="connsiteY3"/>
              </a:cxn>
            </a:cxnLst>
            <a:rect l="l" t="t" r="r" b="b"/>
            <a:pathLst>
              <a:path w="13761595" h="2104520">
                <a:moveTo>
                  <a:pt x="0" y="2104520"/>
                </a:moveTo>
                <a:lnTo>
                  <a:pt x="0" y="0"/>
                </a:lnTo>
                <a:lnTo>
                  <a:pt x="13761595" y="1449219"/>
                </a:lnTo>
                <a:lnTo>
                  <a:pt x="13692586" y="2104520"/>
                </a:lnTo>
                <a:close/>
              </a:path>
            </a:pathLst>
          </a:custGeom>
        </p:spPr>
      </p:pic>
      <p:sp>
        <p:nvSpPr>
          <p:cNvPr id="5" name="文本占位符 4">
            <a:extLst>
              <a:ext uri="{FF2B5EF4-FFF2-40B4-BE49-F238E27FC236}">
                <a16:creationId xmlns:a16="http://schemas.microsoft.com/office/drawing/2014/main" id="{6BEDC46D-AA7F-44F0-B772-26F05FA02467}"/>
              </a:ext>
            </a:extLst>
          </p:cNvPr>
          <p:cNvSpPr>
            <a:spLocks noGrp="1"/>
          </p:cNvSpPr>
          <p:nvPr>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1271358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rgbClr val="F5EFFF"/>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5BD058CD-5CA1-4853-AD03-97F8404A4056}"/>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pic>
        <p:nvPicPr>
          <p:cNvPr id="7" name="图形 6">
            <a:extLst>
              <a:ext uri="{FF2B5EF4-FFF2-40B4-BE49-F238E27FC236}">
                <a16:creationId xmlns:a16="http://schemas.microsoft.com/office/drawing/2014/main" id="{5F6B4360-37C8-48AB-ACF9-ABA696691FA7}"/>
              </a:ext>
            </a:extLst>
          </p:cNvPr>
          <p:cNvPicPr>
            <a:picLocks noChangeAspect="1"/>
          </p:cNvPicPr>
          <p:nvPr userDrawn="1"/>
        </p:nvPicPr>
        <p:blipFill>
          <a:blip r:embed="rId2">
            <a:extLst>
              <a:ext uri="{96DAC541-7B7A-43D3-8B79-37D633B846F1}">
                <asvg:svgBlip xmlns:asvg="http://schemas.microsoft.com/office/drawing/2016/SVG/main" r:embed="rId3"/>
              </a:ext>
            </a:extLst>
          </a:blip>
          <a:srcRect t="38658" r="19463"/>
          <a:stretch>
            <a:fillRect/>
          </a:stretch>
        </p:blipFill>
        <p:spPr>
          <a:xfrm rot="21239304">
            <a:off x="759193" y="-596002"/>
            <a:ext cx="11456624" cy="2104520"/>
          </a:xfrm>
          <a:custGeom>
            <a:avLst/>
            <a:gdLst>
              <a:gd name="connsiteX0" fmla="*/ 0 w 11456624"/>
              <a:gd name="connsiteY0" fmla="*/ 0 h 2104520"/>
              <a:gd name="connsiteX1" fmla="*/ 11456624 w 11456624"/>
              <a:gd name="connsiteY1" fmla="*/ 1206485 h 2104520"/>
              <a:gd name="connsiteX2" fmla="*/ 11362053 w 11456624"/>
              <a:gd name="connsiteY2" fmla="*/ 2104520 h 2104520"/>
              <a:gd name="connsiteX3" fmla="*/ 0 w 11456624"/>
              <a:gd name="connsiteY3" fmla="*/ 2104520 h 2104520"/>
            </a:gdLst>
            <a:ahLst/>
            <a:cxnLst>
              <a:cxn ang="0">
                <a:pos x="connsiteX0" y="connsiteY0"/>
              </a:cxn>
              <a:cxn ang="0">
                <a:pos x="connsiteX1" y="connsiteY1"/>
              </a:cxn>
              <a:cxn ang="0">
                <a:pos x="connsiteX2" y="connsiteY2"/>
              </a:cxn>
              <a:cxn ang="0">
                <a:pos x="connsiteX3" y="connsiteY3"/>
              </a:cxn>
            </a:cxnLst>
            <a:rect l="l" t="t" r="r" b="b"/>
            <a:pathLst>
              <a:path w="11456624" h="2104520">
                <a:moveTo>
                  <a:pt x="0" y="0"/>
                </a:moveTo>
                <a:lnTo>
                  <a:pt x="11456624" y="1206485"/>
                </a:lnTo>
                <a:lnTo>
                  <a:pt x="11362053" y="2104520"/>
                </a:lnTo>
                <a:lnTo>
                  <a:pt x="0" y="2104520"/>
                </a:lnTo>
                <a:close/>
              </a:path>
            </a:pathLst>
          </a:custGeom>
        </p:spPr>
      </p:pic>
      <p:sp>
        <p:nvSpPr>
          <p:cNvPr id="5" name="文本占位符 4">
            <a:extLst>
              <a:ext uri="{FF2B5EF4-FFF2-40B4-BE49-F238E27FC236}">
                <a16:creationId xmlns:a16="http://schemas.microsoft.com/office/drawing/2014/main" id="{432EFCAC-67CC-457D-A095-1FC194AD7A6F}"/>
              </a:ext>
            </a:extLst>
          </p:cNvPr>
          <p:cNvSpPr>
            <a:spLocks noGrp="1"/>
          </p:cNvSpPr>
          <p:nvPr>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3638705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rgbClr val="F5EFF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AA39429-A604-4EAF-A3F3-72C1DADD6B6A}"/>
              </a:ext>
            </a:extLst>
          </p:cNvPr>
          <p:cNvSpPr/>
          <p:nvPr userDrawn="1"/>
        </p:nvSpPr>
        <p:spPr>
          <a:xfrm>
            <a:off x="0" y="-61626"/>
            <a:ext cx="3540370" cy="6919626"/>
          </a:xfrm>
          <a:prstGeom prst="rect">
            <a:avLst/>
          </a:prstGeom>
          <a:gradFill flip="none" rotWithShape="1">
            <a:gsLst>
              <a:gs pos="0">
                <a:schemeClr val="accent2"/>
              </a:gs>
              <a:gs pos="77000">
                <a:schemeClr val="accent1"/>
              </a:gs>
            </a:gsLst>
            <a:lin ang="2700000" scaled="0"/>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55777BF9-A696-4773-955C-15A76527CC1C}"/>
              </a:ext>
            </a:extLst>
          </p:cNvPr>
          <p:cNvSpPr/>
          <p:nvPr userDrawn="1"/>
        </p:nvSpPr>
        <p:spPr>
          <a:xfrm rot="9900000">
            <a:off x="296013" y="506142"/>
            <a:ext cx="502642" cy="502642"/>
          </a:xfrm>
          <a:prstGeom prst="ellipse">
            <a:avLst/>
          </a:prstGeom>
          <a:gradFill>
            <a:gsLst>
              <a:gs pos="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pic>
        <p:nvPicPr>
          <p:cNvPr id="7" name="图形 6">
            <a:extLst>
              <a:ext uri="{FF2B5EF4-FFF2-40B4-BE49-F238E27FC236}">
                <a16:creationId xmlns:a16="http://schemas.microsoft.com/office/drawing/2014/main" id="{63575BC5-5B0A-475C-AF26-E43404FDCC5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963661" flipH="1" flipV="1">
            <a:off x="6288314" y="2301239"/>
            <a:ext cx="14225321" cy="3430824"/>
          </a:xfrm>
          <a:custGeom>
            <a:avLst/>
            <a:gdLst>
              <a:gd name="connsiteX0" fmla="*/ 1179552 w 14225321"/>
              <a:gd name="connsiteY0" fmla="*/ 3430824 h 3430824"/>
              <a:gd name="connsiteX1" fmla="*/ 0 w 14225321"/>
              <a:gd name="connsiteY1" fmla="*/ 3430824 h 3430824"/>
              <a:gd name="connsiteX2" fmla="*/ 0 w 14225321"/>
              <a:gd name="connsiteY2" fmla="*/ 1595434 h 3430824"/>
              <a:gd name="connsiteX3" fmla="*/ 14225320 w 14225321"/>
              <a:gd name="connsiteY3" fmla="*/ 1918935 h 3430824"/>
              <a:gd name="connsiteX4" fmla="*/ 11872812 w 14225321"/>
              <a:gd name="connsiteY4" fmla="*/ 3430824 h 3430824"/>
              <a:gd name="connsiteX5" fmla="*/ 9636508 w 14225321"/>
              <a:gd name="connsiteY5" fmla="*/ 3430824 h 3430824"/>
              <a:gd name="connsiteX6" fmla="*/ 7431616 w 14225321"/>
              <a:gd name="connsiteY6" fmla="*/ 0 h 3430824"/>
              <a:gd name="connsiteX7" fmla="*/ 14225321 w 14225321"/>
              <a:gd name="connsiteY7" fmla="*/ 0 h 3430824"/>
              <a:gd name="connsiteX8" fmla="*/ 14225321 w 14225321"/>
              <a:gd name="connsiteY8" fmla="*/ 3430824 h 3430824"/>
              <a:gd name="connsiteX9" fmla="*/ 14084522 w 14225321"/>
              <a:gd name="connsiteY9" fmla="*/ 3430824 h 3430824"/>
              <a:gd name="connsiteX10" fmla="*/ 14225321 w 14225321"/>
              <a:gd name="connsiteY10" fmla="*/ 3340337 h 343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25321" h="3430824">
                <a:moveTo>
                  <a:pt x="1179552" y="3430824"/>
                </a:moveTo>
                <a:lnTo>
                  <a:pt x="0" y="3430824"/>
                </a:lnTo>
                <a:lnTo>
                  <a:pt x="0" y="1595434"/>
                </a:lnTo>
                <a:close/>
                <a:moveTo>
                  <a:pt x="14225320" y="1918935"/>
                </a:moveTo>
                <a:lnTo>
                  <a:pt x="11872812" y="3430824"/>
                </a:lnTo>
                <a:lnTo>
                  <a:pt x="9636508" y="3430824"/>
                </a:lnTo>
                <a:lnTo>
                  <a:pt x="7431616" y="0"/>
                </a:lnTo>
                <a:lnTo>
                  <a:pt x="14225321" y="0"/>
                </a:lnTo>
                <a:close/>
                <a:moveTo>
                  <a:pt x="14225321" y="3430824"/>
                </a:moveTo>
                <a:lnTo>
                  <a:pt x="14084522" y="3430824"/>
                </a:lnTo>
                <a:lnTo>
                  <a:pt x="14225321" y="3340337"/>
                </a:lnTo>
                <a:close/>
              </a:path>
            </a:pathLst>
          </a:custGeom>
        </p:spPr>
      </p:pic>
      <p:sp>
        <p:nvSpPr>
          <p:cNvPr id="6" name="文本占位符 5">
            <a:extLst>
              <a:ext uri="{FF2B5EF4-FFF2-40B4-BE49-F238E27FC236}">
                <a16:creationId xmlns:a16="http://schemas.microsoft.com/office/drawing/2014/main" id="{0E439031-3811-4DED-A27C-A64A1B26AFB7}"/>
              </a:ext>
            </a:extLst>
          </p:cNvPr>
          <p:cNvSpPr>
            <a:spLocks noGrp="1"/>
          </p:cNvSpPr>
          <p:nvPr>
            <p:ph type="body" sz="quarter" idx="11"/>
          </p:nvPr>
        </p:nvSpPr>
        <p:spPr>
          <a:xfrm>
            <a:off x="547334" y="687055"/>
            <a:ext cx="2154436" cy="387798"/>
          </a:xfrm>
          <a:prstGeom prst="rect">
            <a:avLst/>
          </a:prstGeom>
        </p:spPr>
        <p:txBody>
          <a:bodyPr wrap="none" lIns="0" tIns="0" rIns="0" bIns="0">
            <a:noAutofit/>
          </a:bodyPr>
          <a:lstStyle>
            <a:lvl1pPr marL="0" indent="0" algn="l">
              <a:buNone/>
              <a:defRPr b="1">
                <a:solidFill>
                  <a:schemeClr val="bg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1854385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一段式内容页">
    <p:bg>
      <p:bgPr>
        <a:solidFill>
          <a:srgbClr val="F5EFFF"/>
        </a:solidFill>
        <a:effectLst/>
      </p:bgPr>
    </p:bg>
    <p:spTree>
      <p:nvGrpSpPr>
        <p:cNvPr id="1" name=""/>
        <p:cNvGrpSpPr/>
        <p:nvPr/>
      </p:nvGrpSpPr>
      <p:grpSpPr>
        <a:xfrm>
          <a:off x="0" y="0"/>
          <a:ext cx="0" cy="0"/>
          <a:chOff x="0" y="0"/>
          <a:chExt cx="0" cy="0"/>
        </a:xfrm>
      </p:grpSpPr>
      <p:sp>
        <p:nvSpPr>
          <p:cNvPr id="11" name="任意多边形: 形状 10">
            <a:extLst>
              <a:ext uri="{FF2B5EF4-FFF2-40B4-BE49-F238E27FC236}">
                <a16:creationId xmlns:a16="http://schemas.microsoft.com/office/drawing/2014/main" id="{EAEA637E-E771-4A37-916F-D15B6D3301EC}"/>
              </a:ext>
            </a:extLst>
          </p:cNvPr>
          <p:cNvSpPr/>
          <p:nvPr userDrawn="1"/>
        </p:nvSpPr>
        <p:spPr>
          <a:xfrm rot="16023763">
            <a:off x="-918457" y="343887"/>
            <a:ext cx="7092362" cy="6117792"/>
          </a:xfrm>
          <a:custGeom>
            <a:avLst/>
            <a:gdLst>
              <a:gd name="connsiteX0" fmla="*/ 7092362 w 7092362"/>
              <a:gd name="connsiteY0" fmla="*/ 351424 h 6117792"/>
              <a:gd name="connsiteX1" fmla="*/ 6833804 w 7092362"/>
              <a:gd name="connsiteY1" fmla="*/ 5390523 h 6117792"/>
              <a:gd name="connsiteX2" fmla="*/ 6797935 w 7092362"/>
              <a:gd name="connsiteY2" fmla="*/ 5411653 h 6117792"/>
              <a:gd name="connsiteX3" fmla="*/ 3886643 w 7092362"/>
              <a:gd name="connsiteY3" fmla="*/ 6117792 h 6117792"/>
              <a:gd name="connsiteX4" fmla="*/ 102821 w 7092362"/>
              <a:gd name="connsiteY4" fmla="*/ 4831640 h 6117792"/>
              <a:gd name="connsiteX5" fmla="*/ 0 w 7092362"/>
              <a:gd name="connsiteY5" fmla="*/ 4743140 h 6117792"/>
              <a:gd name="connsiteX6" fmla="*/ 243371 w 7092362"/>
              <a:gd name="connsiteY6" fmla="*/ 0 h 611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2362" h="6117792">
                <a:moveTo>
                  <a:pt x="7092362" y="351424"/>
                </a:moveTo>
                <a:lnTo>
                  <a:pt x="6833804" y="5390523"/>
                </a:lnTo>
                <a:lnTo>
                  <a:pt x="6797935" y="5411653"/>
                </a:lnTo>
                <a:cubicBezTo>
                  <a:pt x="5960042" y="5858331"/>
                  <a:pt x="4960267" y="6117792"/>
                  <a:pt x="3886643" y="6117792"/>
                </a:cubicBezTo>
                <a:cubicBezTo>
                  <a:pt x="2408969" y="6117792"/>
                  <a:pt x="1071186" y="5626290"/>
                  <a:pt x="102821" y="4831640"/>
                </a:cubicBezTo>
                <a:lnTo>
                  <a:pt x="0" y="4743140"/>
                </a:lnTo>
                <a:lnTo>
                  <a:pt x="243371" y="0"/>
                </a:lnTo>
                <a:close/>
              </a:path>
            </a:pathLst>
          </a:custGeom>
          <a:gradFill>
            <a:gsLst>
              <a:gs pos="0">
                <a:schemeClr val="accent1"/>
              </a:gs>
              <a:gs pos="7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8" name="椭圆 7">
            <a:extLst>
              <a:ext uri="{FF2B5EF4-FFF2-40B4-BE49-F238E27FC236}">
                <a16:creationId xmlns:a16="http://schemas.microsoft.com/office/drawing/2014/main" id="{90CDF5CD-79C6-4239-99DB-AD9E621F9F6E}"/>
              </a:ext>
            </a:extLst>
          </p:cNvPr>
          <p:cNvSpPr/>
          <p:nvPr userDrawn="1"/>
        </p:nvSpPr>
        <p:spPr>
          <a:xfrm rot="9900000">
            <a:off x="296013" y="506142"/>
            <a:ext cx="502642" cy="502642"/>
          </a:xfrm>
          <a:prstGeom prst="ellipse">
            <a:avLst/>
          </a:prstGeom>
          <a:gradFill>
            <a:gsLst>
              <a:gs pos="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3" name="矩形: 圆角 2">
            <a:extLst>
              <a:ext uri="{FF2B5EF4-FFF2-40B4-BE49-F238E27FC236}">
                <a16:creationId xmlns:a16="http://schemas.microsoft.com/office/drawing/2014/main" id="{42B93015-F6A2-4163-95CF-3F60A6DFBC55}"/>
              </a:ext>
            </a:extLst>
          </p:cNvPr>
          <p:cNvSpPr/>
          <p:nvPr userDrawn="1"/>
        </p:nvSpPr>
        <p:spPr>
          <a:xfrm>
            <a:off x="1217562" y="1543701"/>
            <a:ext cx="10532478" cy="4511040"/>
          </a:xfrm>
          <a:prstGeom prst="roundRect">
            <a:avLst>
              <a:gd name="adj" fmla="val 6555"/>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C18C5C6C-7B35-46E3-8FEE-FF7D4EB8DF87}"/>
              </a:ext>
            </a:extLst>
          </p:cNvPr>
          <p:cNvSpPr/>
          <p:nvPr userDrawn="1"/>
        </p:nvSpPr>
        <p:spPr>
          <a:xfrm>
            <a:off x="1566437" y="1871286"/>
            <a:ext cx="9834729" cy="3855870"/>
          </a:xfrm>
          <a:prstGeom prst="roundRect">
            <a:avLst>
              <a:gd name="adj" fmla="val 4300"/>
            </a:avLst>
          </a:prstGeom>
          <a:noFill/>
          <a:ln>
            <a:solidFill>
              <a:schemeClr val="accent3"/>
            </a:solid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9050D60D-5761-4E6F-AF1B-A23CCCF56573}"/>
              </a:ext>
            </a:extLst>
          </p:cNvPr>
          <p:cNvSpPr>
            <a:spLocks noGrp="1"/>
          </p:cNvSpPr>
          <p:nvPr>
            <p:ph type="body" sz="quarter" idx="11"/>
          </p:nvPr>
        </p:nvSpPr>
        <p:spPr>
          <a:xfrm>
            <a:off x="547334" y="687055"/>
            <a:ext cx="2154436" cy="387798"/>
          </a:xfrm>
          <a:prstGeom prst="rect">
            <a:avLst/>
          </a:prstGeom>
        </p:spPr>
        <p:txBody>
          <a:bodyPr wrap="none" lIns="0" tIns="0" rIns="0" bIns="0">
            <a:noAutofit/>
          </a:bodyPr>
          <a:lstStyle>
            <a:lvl1pPr marL="0" indent="0" algn="l">
              <a:buNone/>
              <a:defRPr b="1">
                <a:solidFill>
                  <a:schemeClr val="bg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3513311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两段式内容页①">
    <p:bg>
      <p:bgPr>
        <a:solidFill>
          <a:srgbClr val="F5EFFF"/>
        </a:solidFill>
        <a:effectLst/>
      </p:bgPr>
    </p:bg>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53D3F251-8D80-4FC0-9DA8-80BF554B82FE}"/>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2" name="矩形 1">
            <a:extLst>
              <a:ext uri="{FF2B5EF4-FFF2-40B4-BE49-F238E27FC236}">
                <a16:creationId xmlns:a16="http://schemas.microsoft.com/office/drawing/2014/main" id="{CC89A496-E471-4480-8D95-5B2FD15316EC}"/>
              </a:ext>
            </a:extLst>
          </p:cNvPr>
          <p:cNvSpPr/>
          <p:nvPr userDrawn="1"/>
        </p:nvSpPr>
        <p:spPr>
          <a:xfrm>
            <a:off x="6096000" y="-61626"/>
            <a:ext cx="6096000" cy="6919626"/>
          </a:xfrm>
          <a:prstGeom prst="rect">
            <a:avLst/>
          </a:prstGeom>
          <a:gradFill flip="none" rotWithShape="1">
            <a:gsLst>
              <a:gs pos="0">
                <a:schemeClr val="accent2"/>
              </a:gs>
              <a:gs pos="77000">
                <a:schemeClr val="accent1"/>
              </a:gs>
            </a:gsLst>
            <a:lin ang="2700000" scaled="0"/>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a:extLst>
              <a:ext uri="{FF2B5EF4-FFF2-40B4-BE49-F238E27FC236}">
                <a16:creationId xmlns:a16="http://schemas.microsoft.com/office/drawing/2014/main" id="{F0CD1960-C3DB-4B6D-BF4F-415EC19B05D7}"/>
              </a:ext>
            </a:extLst>
          </p:cNvPr>
          <p:cNvSpPr/>
          <p:nvPr userDrawn="1"/>
        </p:nvSpPr>
        <p:spPr>
          <a:xfrm>
            <a:off x="5135880" y="2742867"/>
            <a:ext cx="1920240" cy="1920240"/>
          </a:xfrm>
          <a:prstGeom prst="ellipse">
            <a:avLst/>
          </a:prstGeom>
          <a:solidFill>
            <a:schemeClr val="accent3"/>
          </a:solidFill>
          <a:ln>
            <a:noFill/>
          </a:ln>
          <a:effectLst>
            <a:outerShdw blurRad="101600" dist="38100" dir="3000000" algn="ctr" rotWithShape="0">
              <a:schemeClr val="accent3">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形 10">
            <a:extLst>
              <a:ext uri="{FF2B5EF4-FFF2-40B4-BE49-F238E27FC236}">
                <a16:creationId xmlns:a16="http://schemas.microsoft.com/office/drawing/2014/main" id="{DD708310-F876-4D4F-B46C-37EBF3171DC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21098911" flipH="1" flipV="1">
            <a:off x="-1016660" y="5305017"/>
            <a:ext cx="14225321" cy="3430824"/>
          </a:xfrm>
          <a:custGeom>
            <a:avLst/>
            <a:gdLst>
              <a:gd name="connsiteX0" fmla="*/ 14225321 w 14225321"/>
              <a:gd name="connsiteY0" fmla="*/ 543514 h 3430824"/>
              <a:gd name="connsiteX1" fmla="*/ 10522956 w 14225321"/>
              <a:gd name="connsiteY1" fmla="*/ 0 h 3430824"/>
              <a:gd name="connsiteX2" fmla="*/ 14225321 w 14225321"/>
              <a:gd name="connsiteY2" fmla="*/ 0 h 3430824"/>
              <a:gd name="connsiteX3" fmla="*/ 0 w 14225321"/>
              <a:gd name="connsiteY3" fmla="*/ 3430824 h 3430824"/>
              <a:gd name="connsiteX4" fmla="*/ 0 w 14225321"/>
              <a:gd name="connsiteY4" fmla="*/ 0 h 3430824"/>
              <a:gd name="connsiteX5" fmla="*/ 275571 w 14225321"/>
              <a:gd name="connsiteY5" fmla="*/ 0 h 3430824"/>
              <a:gd name="connsiteX6" fmla="*/ 149702 w 14225321"/>
              <a:gd name="connsiteY6" fmla="*/ 857406 h 3430824"/>
              <a:gd name="connsiteX7" fmla="*/ 13120425 w 14225321"/>
              <a:gd name="connsiteY7" fmla="*/ 2761534 h 3430824"/>
              <a:gd name="connsiteX8" fmla="*/ 13022172 w 14225321"/>
              <a:gd name="connsiteY8" fmla="*/ 3430824 h 343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321" h="3430824">
                <a:moveTo>
                  <a:pt x="14225321" y="543514"/>
                </a:moveTo>
                <a:lnTo>
                  <a:pt x="10522956" y="0"/>
                </a:lnTo>
                <a:lnTo>
                  <a:pt x="14225321" y="0"/>
                </a:lnTo>
                <a:close/>
                <a:moveTo>
                  <a:pt x="0" y="3430824"/>
                </a:moveTo>
                <a:lnTo>
                  <a:pt x="0" y="0"/>
                </a:lnTo>
                <a:lnTo>
                  <a:pt x="275571" y="0"/>
                </a:lnTo>
                <a:lnTo>
                  <a:pt x="149702" y="857406"/>
                </a:lnTo>
                <a:lnTo>
                  <a:pt x="13120425" y="2761534"/>
                </a:lnTo>
                <a:lnTo>
                  <a:pt x="13022172" y="3430824"/>
                </a:lnTo>
                <a:close/>
              </a:path>
            </a:pathLst>
          </a:custGeom>
        </p:spPr>
      </p:pic>
      <p:sp>
        <p:nvSpPr>
          <p:cNvPr id="7" name="文本占位符 6">
            <a:extLst>
              <a:ext uri="{FF2B5EF4-FFF2-40B4-BE49-F238E27FC236}">
                <a16:creationId xmlns:a16="http://schemas.microsoft.com/office/drawing/2014/main" id="{EA11DB34-B4CF-4BC2-AE79-1F9460D10678}"/>
              </a:ext>
            </a:extLst>
          </p:cNvPr>
          <p:cNvSpPr>
            <a:spLocks noGrp="1"/>
          </p:cNvSpPr>
          <p:nvPr>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128628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底页">
    <p:bg>
      <p:bgPr>
        <a:gradFill>
          <a:gsLst>
            <a:gs pos="7000">
              <a:schemeClr val="accent2"/>
            </a:gs>
            <a:gs pos="100000">
              <a:schemeClr val="accent1"/>
            </a:gs>
          </a:gsLst>
          <a:lin ang="2700000" scaled="0"/>
        </a:gradFill>
        <a:effectLst/>
      </p:bgPr>
    </p:bg>
    <p:spTree>
      <p:nvGrpSpPr>
        <p:cNvPr id="1" name=""/>
        <p:cNvGrpSpPr/>
        <p:nvPr/>
      </p:nvGrpSpPr>
      <p:grpSpPr>
        <a:xfrm>
          <a:off x="0" y="0"/>
          <a:ext cx="0" cy="0"/>
          <a:chOff x="0" y="0"/>
          <a:chExt cx="0" cy="0"/>
        </a:xfrm>
      </p:grpSpPr>
      <p:pic>
        <p:nvPicPr>
          <p:cNvPr id="8" name="图片 7" descr="形状&#10;&#10;中度可信度描述已自动生成">
            <a:extLst>
              <a:ext uri="{FF2B5EF4-FFF2-40B4-BE49-F238E27FC236}">
                <a16:creationId xmlns:a16="http://schemas.microsoft.com/office/drawing/2014/main" id="{5F5AA9FE-64FD-4D7C-8889-52B6678CDCCD}"/>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13" name="图形 12">
            <a:extLst>
              <a:ext uri="{FF2B5EF4-FFF2-40B4-BE49-F238E27FC236}">
                <a16:creationId xmlns:a16="http://schemas.microsoft.com/office/drawing/2014/main" id="{85250BC7-A787-4E09-951B-4F326B681CB6}"/>
              </a:ext>
            </a:extLst>
          </p:cNvPr>
          <p:cNvPicPr>
            <a:picLocks noChangeAspect="1"/>
          </p:cNvPicPr>
          <p:nvPr userDrawn="1"/>
        </p:nvPicPr>
        <p:blipFill>
          <a:blip r:embed="rId3">
            <a:extLst>
              <a:ext uri="{96DAC541-7B7A-43D3-8B79-37D633B846F1}">
                <asvg:svgBlip xmlns:asvg="http://schemas.microsoft.com/office/drawing/2016/SVG/main" r:embed="rId4"/>
              </a:ext>
            </a:extLst>
          </a:blip>
          <a:srcRect t="16817"/>
          <a:stretch>
            <a:fillRect/>
          </a:stretch>
        </p:blipFill>
        <p:spPr>
          <a:xfrm rot="20623401" flipV="1">
            <a:off x="-172341" y="3405209"/>
            <a:ext cx="14225321" cy="5602477"/>
          </a:xfrm>
          <a:custGeom>
            <a:avLst/>
            <a:gdLst>
              <a:gd name="connsiteX0" fmla="*/ 13386563 w 14225321"/>
              <a:gd name="connsiteY0" fmla="*/ 5602477 h 5602477"/>
              <a:gd name="connsiteX1" fmla="*/ 12539029 w 14225321"/>
              <a:gd name="connsiteY1" fmla="*/ 2699746 h 5602477"/>
              <a:gd name="connsiteX2" fmla="*/ 14225321 w 14225321"/>
              <a:gd name="connsiteY2" fmla="*/ 2207386 h 5602477"/>
              <a:gd name="connsiteX3" fmla="*/ 14225321 w 14225321"/>
              <a:gd name="connsiteY3" fmla="*/ 0 h 5602477"/>
              <a:gd name="connsiteX4" fmla="*/ 13707679 w 14225321"/>
              <a:gd name="connsiteY4" fmla="*/ 151140 h 5602477"/>
              <a:gd name="connsiteX5" fmla="*/ 13720863 w 14225321"/>
              <a:gd name="connsiteY5" fmla="*/ 196293 h 5602477"/>
              <a:gd name="connsiteX6" fmla="*/ 0 w 14225321"/>
              <a:gd name="connsiteY6" fmla="*/ 4202485 h 5602477"/>
              <a:gd name="connsiteX7" fmla="*/ 0 w 14225321"/>
              <a:gd name="connsiteY7" fmla="*/ 5602477 h 560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25321" h="5602477">
                <a:moveTo>
                  <a:pt x="13386563" y="5602477"/>
                </a:moveTo>
                <a:lnTo>
                  <a:pt x="12539029" y="2699746"/>
                </a:lnTo>
                <a:lnTo>
                  <a:pt x="14225321" y="2207386"/>
                </a:lnTo>
                <a:lnTo>
                  <a:pt x="14225321" y="0"/>
                </a:lnTo>
                <a:lnTo>
                  <a:pt x="13707679" y="151140"/>
                </a:lnTo>
                <a:lnTo>
                  <a:pt x="13720863" y="196293"/>
                </a:lnTo>
                <a:lnTo>
                  <a:pt x="0" y="4202485"/>
                </a:lnTo>
                <a:lnTo>
                  <a:pt x="0" y="5602477"/>
                </a:lnTo>
                <a:close/>
              </a:path>
            </a:pathLst>
          </a:custGeom>
        </p:spPr>
      </p:pic>
      <p:cxnSp>
        <p:nvCxnSpPr>
          <p:cNvPr id="10" name="直接连接符 9">
            <a:extLst>
              <a:ext uri="{FF2B5EF4-FFF2-40B4-BE49-F238E27FC236}">
                <a16:creationId xmlns:a16="http://schemas.microsoft.com/office/drawing/2014/main" id="{03607254-07C3-4EE0-A23B-117F1B8EA758}"/>
              </a:ext>
            </a:extLst>
          </p:cNvPr>
          <p:cNvCxnSpPr>
            <a:cxnSpLocks/>
          </p:cNvCxnSpPr>
          <p:nvPr userDrawn="1"/>
        </p:nvCxnSpPr>
        <p:spPr>
          <a:xfrm rot="16200000">
            <a:off x="6096000" y="2647555"/>
            <a:ext cx="0" cy="1572768"/>
          </a:xfrm>
          <a:prstGeom prst="line">
            <a:avLst/>
          </a:prstGeom>
          <a:ln w="508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F1FA1D90-623A-4134-B061-7FA9FAB63E0A}"/>
              </a:ext>
            </a:extLst>
          </p:cNvPr>
          <p:cNvSpPr/>
          <p:nvPr userDrawn="1"/>
        </p:nvSpPr>
        <p:spPr>
          <a:xfrm rot="9900000">
            <a:off x="3729162" y="2286525"/>
            <a:ext cx="502642" cy="479463"/>
          </a:xfrm>
          <a:prstGeom prst="ellipse">
            <a:avLst/>
          </a:prstGeom>
          <a:gradFill>
            <a:gsLst>
              <a:gs pos="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12" name="文本框 11">
            <a:extLst>
              <a:ext uri="{FF2B5EF4-FFF2-40B4-BE49-F238E27FC236}">
                <a16:creationId xmlns:a16="http://schemas.microsoft.com/office/drawing/2014/main" id="{A943B3DE-2426-46F7-A412-3A33EF8393A8}"/>
              </a:ext>
            </a:extLst>
          </p:cNvPr>
          <p:cNvSpPr txBox="1"/>
          <p:nvPr userDrawn="1"/>
        </p:nvSpPr>
        <p:spPr>
          <a:xfrm>
            <a:off x="3793778" y="2409643"/>
            <a:ext cx="4622800" cy="923330"/>
          </a:xfrm>
          <a:prstGeom prst="rect">
            <a:avLst/>
          </a:prstGeom>
          <a:noFill/>
        </p:spPr>
        <p:txBody>
          <a:bodyPr wrap="square">
            <a:noAutofit/>
          </a:bodyPr>
          <a:lstStyle/>
          <a:p>
            <a:pPr algn="dist"/>
            <a:r>
              <a:rPr lang="zh-CN" altLang="en-US" sz="5400" dirty="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rPr>
              <a:t>谢谢您的赏析</a:t>
            </a:r>
          </a:p>
        </p:txBody>
      </p:sp>
      <p:pic>
        <p:nvPicPr>
          <p:cNvPr id="18" name="图形 17">
            <a:extLst>
              <a:ext uri="{FF2B5EF4-FFF2-40B4-BE49-F238E27FC236}">
                <a16:creationId xmlns:a16="http://schemas.microsoft.com/office/drawing/2014/main" id="{F5D1C73E-D9F3-4030-8FDF-F4EBC330151D}"/>
              </a:ext>
            </a:extLst>
          </p:cNvPr>
          <p:cNvPicPr>
            <a:picLocks noChangeAspect="1"/>
          </p:cNvPicPr>
          <p:nvPr userDrawn="1"/>
        </p:nvPicPr>
        <p:blipFill>
          <a:blip r:embed="rId5">
            <a:extLst>
              <a:ext uri="{96DAC541-7B7A-43D3-8B79-37D633B846F1}">
                <asvg:svgBlip xmlns:asvg="http://schemas.microsoft.com/office/drawing/2016/SVG/main" r:embed="rId6"/>
              </a:ext>
            </a:extLst>
          </a:blip>
          <a:srcRect l="38268" b="30813"/>
          <a:stretch>
            <a:fillRect/>
          </a:stretch>
        </p:blipFill>
        <p:spPr>
          <a:xfrm rot="20623401" flipV="1">
            <a:off x="-640717" y="-1096393"/>
            <a:ext cx="8781636" cy="2989427"/>
          </a:xfrm>
          <a:custGeom>
            <a:avLst/>
            <a:gdLst>
              <a:gd name="connsiteX0" fmla="*/ 872848 w 8781636"/>
              <a:gd name="connsiteY0" fmla="*/ 2989427 h 2989427"/>
              <a:gd name="connsiteX1" fmla="*/ 8781636 w 8781636"/>
              <a:gd name="connsiteY1" fmla="*/ 680234 h 2989427"/>
              <a:gd name="connsiteX2" fmla="*/ 8781636 w 8781636"/>
              <a:gd name="connsiteY2" fmla="*/ 0 h 2989427"/>
              <a:gd name="connsiteX3" fmla="*/ 0 w 8781636"/>
              <a:gd name="connsiteY3" fmla="*/ 0 h 2989427"/>
            </a:gdLst>
            <a:ahLst/>
            <a:cxnLst>
              <a:cxn ang="0">
                <a:pos x="connsiteX0" y="connsiteY0"/>
              </a:cxn>
              <a:cxn ang="0">
                <a:pos x="connsiteX1" y="connsiteY1"/>
              </a:cxn>
              <a:cxn ang="0">
                <a:pos x="connsiteX2" y="connsiteY2"/>
              </a:cxn>
              <a:cxn ang="0">
                <a:pos x="connsiteX3" y="connsiteY3"/>
              </a:cxn>
            </a:cxnLst>
            <a:rect l="l" t="t" r="r" b="b"/>
            <a:pathLst>
              <a:path w="8781636" h="2989427">
                <a:moveTo>
                  <a:pt x="872848" y="2989427"/>
                </a:moveTo>
                <a:lnTo>
                  <a:pt x="8781636" y="680234"/>
                </a:lnTo>
                <a:lnTo>
                  <a:pt x="8781636" y="0"/>
                </a:lnTo>
                <a:lnTo>
                  <a:pt x="0" y="0"/>
                </a:lnTo>
                <a:close/>
              </a:path>
            </a:pathLst>
          </a:custGeom>
        </p:spPr>
      </p:pic>
      <p:sp>
        <p:nvSpPr>
          <p:cNvPr id="14" name="椭圆 13">
            <a:extLst>
              <a:ext uri="{FF2B5EF4-FFF2-40B4-BE49-F238E27FC236}">
                <a16:creationId xmlns:a16="http://schemas.microsoft.com/office/drawing/2014/main" id="{415FB08F-0155-43F2-94FB-11B1CD25E6FC}"/>
              </a:ext>
            </a:extLst>
          </p:cNvPr>
          <p:cNvSpPr/>
          <p:nvPr userDrawn="1"/>
        </p:nvSpPr>
        <p:spPr>
          <a:xfrm rot="11700000" flipH="1">
            <a:off x="11183937" y="233662"/>
            <a:ext cx="837373" cy="837373"/>
          </a:xfrm>
          <a:prstGeom prst="ellipse">
            <a:avLst/>
          </a:prstGeom>
          <a:gradFill>
            <a:gsLst>
              <a:gs pos="41000">
                <a:schemeClr val="bg1">
                  <a:alpha val="0"/>
                </a:schemeClr>
              </a:gs>
              <a:gs pos="100000">
                <a:schemeClr val="bg1">
                  <a:alpha val="3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pic>
        <p:nvPicPr>
          <p:cNvPr id="15" name="图片 14">
            <a:hlinkClick r:id="rId7"/>
            <a:extLst>
              <a:ext uri="{FF2B5EF4-FFF2-40B4-BE49-F238E27FC236}">
                <a16:creationId xmlns:a16="http://schemas.microsoft.com/office/drawing/2014/main" id="{40DDB81E-036E-4F13-B87E-5BEC7CBD0BBE}"/>
              </a:ext>
            </a:extLst>
          </p:cNvPr>
          <p:cNvPicPr>
            <a:picLocks noChangeAspect="1"/>
          </p:cNvPicPr>
          <p:nvPr userDrawn="1"/>
        </p:nvPicPr>
        <p:blipFill>
          <a:blip r:embed="rId8" cstate="screen">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32275" y="565944"/>
            <a:ext cx="1470348" cy="196046"/>
          </a:xfrm>
          <a:prstGeom prst="rect">
            <a:avLst/>
          </a:prstGeom>
        </p:spPr>
      </p:pic>
    </p:spTree>
    <p:extLst>
      <p:ext uri="{BB962C8B-B14F-4D97-AF65-F5344CB8AC3E}">
        <p14:creationId xmlns:p14="http://schemas.microsoft.com/office/powerpoint/2010/main" val="2259827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两段式内容页②">
    <p:bg>
      <p:bgPr>
        <a:solidFill>
          <a:srgbClr val="F5EFFF"/>
        </a:solidFill>
        <a:effectLst/>
      </p:bgPr>
    </p:bg>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1B76F0BD-001C-482F-AB91-0B0E3A05114A}"/>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2" name="矩形: 圆角 1">
            <a:extLst>
              <a:ext uri="{FF2B5EF4-FFF2-40B4-BE49-F238E27FC236}">
                <a16:creationId xmlns:a16="http://schemas.microsoft.com/office/drawing/2014/main" id="{75C0A3C4-557F-4DD7-912A-807571F12B56}"/>
              </a:ext>
            </a:extLst>
          </p:cNvPr>
          <p:cNvSpPr/>
          <p:nvPr userDrawn="1"/>
        </p:nvSpPr>
        <p:spPr>
          <a:xfrm>
            <a:off x="1981310" y="1434777"/>
            <a:ext cx="3929973" cy="4818084"/>
          </a:xfrm>
          <a:prstGeom prst="roundRect">
            <a:avLst>
              <a:gd name="adj" fmla="val 3708"/>
            </a:avLst>
          </a:prstGeom>
          <a:gradFill flip="none" rotWithShape="1">
            <a:gsLst>
              <a:gs pos="0">
                <a:schemeClr val="accent1"/>
              </a:gs>
              <a:gs pos="70000">
                <a:schemeClr val="accent2"/>
              </a:gs>
            </a:gsLst>
            <a:lin ang="5400000" scaled="1"/>
            <a:tileRect/>
          </a:gra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圆角 2">
            <a:extLst>
              <a:ext uri="{FF2B5EF4-FFF2-40B4-BE49-F238E27FC236}">
                <a16:creationId xmlns:a16="http://schemas.microsoft.com/office/drawing/2014/main" id="{C7671985-23DE-4022-BAF4-35E4AA94F8A0}"/>
              </a:ext>
            </a:extLst>
          </p:cNvPr>
          <p:cNvSpPr/>
          <p:nvPr userDrawn="1"/>
        </p:nvSpPr>
        <p:spPr>
          <a:xfrm>
            <a:off x="6258670" y="1434777"/>
            <a:ext cx="3929973" cy="4818084"/>
          </a:xfrm>
          <a:prstGeom prst="roundRect">
            <a:avLst>
              <a:gd name="adj" fmla="val 3708"/>
            </a:avLst>
          </a:prstGeom>
          <a:gradFill flip="none" rotWithShape="1">
            <a:gsLst>
              <a:gs pos="0">
                <a:schemeClr val="accent1"/>
              </a:gs>
              <a:gs pos="70000">
                <a:schemeClr val="accent2"/>
              </a:gs>
            </a:gsLst>
            <a:lin ang="5400000" scaled="1"/>
            <a:tileRect/>
          </a:gra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D01777B8-5AC6-4D38-95DC-A6E4E156EB01}"/>
              </a:ext>
            </a:extLst>
          </p:cNvPr>
          <p:cNvPicPr>
            <a:picLocks noChangeAspect="1"/>
          </p:cNvPicPr>
          <p:nvPr userDrawn="1"/>
        </p:nvPicPr>
        <p:blipFill>
          <a:blip r:embed="rId2">
            <a:extLst>
              <a:ext uri="{96DAC541-7B7A-43D3-8B79-37D633B846F1}">
                <asvg:svgBlip xmlns:asvg="http://schemas.microsoft.com/office/drawing/2016/SVG/main" r:embed="rId3"/>
              </a:ext>
            </a:extLst>
          </a:blip>
          <a:srcRect t="38658" r="3260"/>
          <a:stretch>
            <a:fillRect/>
          </a:stretch>
        </p:blipFill>
        <p:spPr>
          <a:xfrm rot="21239304" flipH="1" flipV="1">
            <a:off x="3734" y="5479891"/>
            <a:ext cx="13761595" cy="2104520"/>
          </a:xfrm>
          <a:custGeom>
            <a:avLst/>
            <a:gdLst>
              <a:gd name="connsiteX0" fmla="*/ 0 w 13761595"/>
              <a:gd name="connsiteY0" fmla="*/ 2104520 h 2104520"/>
              <a:gd name="connsiteX1" fmla="*/ 0 w 13761595"/>
              <a:gd name="connsiteY1" fmla="*/ 0 h 2104520"/>
              <a:gd name="connsiteX2" fmla="*/ 13761595 w 13761595"/>
              <a:gd name="connsiteY2" fmla="*/ 1449219 h 2104520"/>
              <a:gd name="connsiteX3" fmla="*/ 13692586 w 13761595"/>
              <a:gd name="connsiteY3" fmla="*/ 2104520 h 2104520"/>
            </a:gdLst>
            <a:ahLst/>
            <a:cxnLst>
              <a:cxn ang="0">
                <a:pos x="connsiteX0" y="connsiteY0"/>
              </a:cxn>
              <a:cxn ang="0">
                <a:pos x="connsiteX1" y="connsiteY1"/>
              </a:cxn>
              <a:cxn ang="0">
                <a:pos x="connsiteX2" y="connsiteY2"/>
              </a:cxn>
              <a:cxn ang="0">
                <a:pos x="connsiteX3" y="connsiteY3"/>
              </a:cxn>
            </a:cxnLst>
            <a:rect l="l" t="t" r="r" b="b"/>
            <a:pathLst>
              <a:path w="13761595" h="2104520">
                <a:moveTo>
                  <a:pt x="0" y="2104520"/>
                </a:moveTo>
                <a:lnTo>
                  <a:pt x="0" y="0"/>
                </a:lnTo>
                <a:lnTo>
                  <a:pt x="13761595" y="1449219"/>
                </a:lnTo>
                <a:lnTo>
                  <a:pt x="13692586" y="2104520"/>
                </a:lnTo>
                <a:close/>
              </a:path>
            </a:pathLst>
          </a:custGeom>
        </p:spPr>
      </p:pic>
      <p:sp>
        <p:nvSpPr>
          <p:cNvPr id="7" name="文本占位符 6">
            <a:extLst>
              <a:ext uri="{FF2B5EF4-FFF2-40B4-BE49-F238E27FC236}">
                <a16:creationId xmlns:a16="http://schemas.microsoft.com/office/drawing/2014/main" id="{514BA7DA-C5BF-4A64-B182-995299A74B9A}"/>
              </a:ext>
            </a:extLst>
          </p:cNvPr>
          <p:cNvSpPr>
            <a:spLocks noGrp="1"/>
          </p:cNvSpPr>
          <p:nvPr>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5293815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三段式内容页">
    <p:bg>
      <p:bgPr>
        <a:solidFill>
          <a:srgbClr val="F5EFFF"/>
        </a:solidFill>
        <a:effectLst/>
      </p:bgPr>
    </p:bg>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86AF9F3F-A46C-4F87-B671-0DD22EF60201}"/>
              </a:ext>
            </a:extLst>
          </p:cNvPr>
          <p:cNvSpPr/>
          <p:nvPr userDrawn="1"/>
        </p:nvSpPr>
        <p:spPr>
          <a:xfrm rot="9900000">
            <a:off x="296013" y="506142"/>
            <a:ext cx="502642" cy="502642"/>
          </a:xfrm>
          <a:prstGeom prst="ellipse">
            <a:avLst/>
          </a:prstGeom>
          <a:gradFill>
            <a:gsLst>
              <a:gs pos="0">
                <a:schemeClr val="accent2">
                  <a:alpha val="0"/>
                </a:schemeClr>
              </a:gs>
              <a:gs pos="10000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pic>
        <p:nvPicPr>
          <p:cNvPr id="16" name="图形 15">
            <a:extLst>
              <a:ext uri="{FF2B5EF4-FFF2-40B4-BE49-F238E27FC236}">
                <a16:creationId xmlns:a16="http://schemas.microsoft.com/office/drawing/2014/main" id="{E3205F15-0FA1-4F1C-9033-9BE5B99670BD}"/>
              </a:ext>
            </a:extLst>
          </p:cNvPr>
          <p:cNvPicPr>
            <a:picLocks noChangeAspect="1"/>
          </p:cNvPicPr>
          <p:nvPr userDrawn="1"/>
        </p:nvPicPr>
        <p:blipFill>
          <a:blip r:embed="rId2">
            <a:extLst>
              <a:ext uri="{96DAC541-7B7A-43D3-8B79-37D633B846F1}">
                <asvg:svgBlip xmlns:asvg="http://schemas.microsoft.com/office/drawing/2016/SVG/main" r:embed="rId3"/>
              </a:ext>
            </a:extLst>
          </a:blip>
          <a:srcRect l="52385"/>
          <a:stretch>
            <a:fillRect/>
          </a:stretch>
        </p:blipFill>
        <p:spPr>
          <a:xfrm rot="7692524" flipH="1" flipV="1">
            <a:off x="6855941" y="3542481"/>
            <a:ext cx="6773389" cy="3430825"/>
          </a:xfrm>
          <a:custGeom>
            <a:avLst/>
            <a:gdLst>
              <a:gd name="connsiteX0" fmla="*/ 6773389 w 6773389"/>
              <a:gd name="connsiteY0" fmla="*/ 0 h 3430825"/>
              <a:gd name="connsiteX1" fmla="*/ 6773389 w 6773389"/>
              <a:gd name="connsiteY1" fmla="*/ 1530368 h 3430825"/>
              <a:gd name="connsiteX2" fmla="*/ 4359098 w 6773389"/>
              <a:gd name="connsiteY2" fmla="*/ 3430824 h 3430825"/>
              <a:gd name="connsiteX3" fmla="*/ 2700638 w 6773389"/>
              <a:gd name="connsiteY3" fmla="*/ 3430825 h 3430825"/>
              <a:gd name="connsiteX4" fmla="*/ 0 w 6773389"/>
              <a:gd name="connsiteY4" fmla="*/ 1 h 3430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3389" h="3430825">
                <a:moveTo>
                  <a:pt x="6773389" y="0"/>
                </a:moveTo>
                <a:lnTo>
                  <a:pt x="6773389" y="1530368"/>
                </a:lnTo>
                <a:lnTo>
                  <a:pt x="4359098" y="3430824"/>
                </a:lnTo>
                <a:lnTo>
                  <a:pt x="2700638" y="3430825"/>
                </a:lnTo>
                <a:lnTo>
                  <a:pt x="0" y="1"/>
                </a:lnTo>
                <a:close/>
              </a:path>
            </a:pathLst>
          </a:custGeom>
        </p:spPr>
      </p:pic>
      <p:sp>
        <p:nvSpPr>
          <p:cNvPr id="3" name="矩形 2">
            <a:extLst>
              <a:ext uri="{FF2B5EF4-FFF2-40B4-BE49-F238E27FC236}">
                <a16:creationId xmlns:a16="http://schemas.microsoft.com/office/drawing/2014/main" id="{7A70766B-0215-4464-B60C-F298FEFCE204}"/>
              </a:ext>
            </a:extLst>
          </p:cNvPr>
          <p:cNvSpPr/>
          <p:nvPr userDrawn="1"/>
        </p:nvSpPr>
        <p:spPr>
          <a:xfrm>
            <a:off x="2545508" y="1649330"/>
            <a:ext cx="8113853" cy="1249680"/>
          </a:xfrm>
          <a:prstGeom prst="rect">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0239A0DF-7FE9-4302-85AB-37F18E5C68C5}"/>
              </a:ext>
            </a:extLst>
          </p:cNvPr>
          <p:cNvSpPr/>
          <p:nvPr userDrawn="1"/>
        </p:nvSpPr>
        <p:spPr>
          <a:xfrm>
            <a:off x="1693612" y="1649330"/>
            <a:ext cx="1390948" cy="1249680"/>
          </a:xfrm>
          <a:prstGeom prst="roundRect">
            <a:avLst>
              <a:gd name="adj" fmla="val 10569"/>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C260194E-3538-44F8-B276-4EFB735413F3}"/>
              </a:ext>
            </a:extLst>
          </p:cNvPr>
          <p:cNvSpPr/>
          <p:nvPr userDrawn="1"/>
        </p:nvSpPr>
        <p:spPr>
          <a:xfrm>
            <a:off x="2545509" y="3280010"/>
            <a:ext cx="8113853" cy="1249680"/>
          </a:xfrm>
          <a:prstGeom prst="rect">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0AE4C6FC-B8D0-474E-BEAB-8502066291B1}"/>
              </a:ext>
            </a:extLst>
          </p:cNvPr>
          <p:cNvSpPr/>
          <p:nvPr userDrawn="1"/>
        </p:nvSpPr>
        <p:spPr>
          <a:xfrm>
            <a:off x="1693612" y="3280010"/>
            <a:ext cx="1390948" cy="1249680"/>
          </a:xfrm>
          <a:prstGeom prst="roundRect">
            <a:avLst>
              <a:gd name="adj" fmla="val 10569"/>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221E770-5207-42CC-8AA0-1E9CEA88C135}"/>
              </a:ext>
            </a:extLst>
          </p:cNvPr>
          <p:cNvSpPr/>
          <p:nvPr userDrawn="1"/>
        </p:nvSpPr>
        <p:spPr>
          <a:xfrm>
            <a:off x="2545509" y="4910690"/>
            <a:ext cx="8113853" cy="1249680"/>
          </a:xfrm>
          <a:prstGeom prst="rect">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9FED0400-02E8-4DB3-A55D-87A84F1B14C5}"/>
              </a:ext>
            </a:extLst>
          </p:cNvPr>
          <p:cNvSpPr/>
          <p:nvPr userDrawn="1"/>
        </p:nvSpPr>
        <p:spPr>
          <a:xfrm>
            <a:off x="1693612" y="4910690"/>
            <a:ext cx="1390948" cy="1249680"/>
          </a:xfrm>
          <a:prstGeom prst="roundRect">
            <a:avLst>
              <a:gd name="adj" fmla="val 10569"/>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3F476E8-9F07-44A2-AF19-9BB4E268E7FC}"/>
              </a:ext>
            </a:extLst>
          </p:cNvPr>
          <p:cNvSpPr/>
          <p:nvPr userDrawn="1"/>
        </p:nvSpPr>
        <p:spPr>
          <a:xfrm>
            <a:off x="-92597" y="-61626"/>
            <a:ext cx="251924" cy="6919626"/>
          </a:xfrm>
          <a:prstGeom prst="rect">
            <a:avLst/>
          </a:prstGeom>
          <a:gradFill flip="none" rotWithShape="1">
            <a:gsLst>
              <a:gs pos="0">
                <a:schemeClr val="accent2"/>
              </a:gs>
              <a:gs pos="77000">
                <a:schemeClr val="accent1"/>
              </a:gs>
            </a:gsLst>
            <a:lin ang="2700000" scaled="0"/>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12">
            <a:extLst>
              <a:ext uri="{FF2B5EF4-FFF2-40B4-BE49-F238E27FC236}">
                <a16:creationId xmlns:a16="http://schemas.microsoft.com/office/drawing/2014/main" id="{87F813D3-1D31-41CA-A042-4C46D1E6FDEE}"/>
              </a:ext>
            </a:extLst>
          </p:cNvPr>
          <p:cNvSpPr>
            <a:spLocks noGrp="1"/>
          </p:cNvSpPr>
          <p:nvPr>
            <p:ph type="body" sz="quarter" idx="10"/>
          </p:nvPr>
        </p:nvSpPr>
        <p:spPr>
          <a:xfrm>
            <a:off x="547334" y="667810"/>
            <a:ext cx="2154436" cy="387798"/>
          </a:xfrm>
          <a:prstGeom prst="rect">
            <a:avLst/>
          </a:prstGeom>
        </p:spPr>
        <p:txBody>
          <a:bodyPr wrap="none" lIns="0" tIns="0" rIns="0" bIns="0">
            <a:noAutofit/>
          </a:bodyPr>
          <a:lstStyle>
            <a:lvl1pPr marL="0" indent="0" algn="dist">
              <a:buNone/>
              <a:defRPr b="1">
                <a:solidFill>
                  <a:schemeClr val="accent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35826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三段式内容页②">
    <p:bg>
      <p:bgPr>
        <a:solidFill>
          <a:srgbClr val="F5EFFF"/>
        </a:solidFill>
        <a:effectLst/>
      </p:bgPr>
    </p:bg>
    <p:spTree>
      <p:nvGrpSpPr>
        <p:cNvPr id="1" name=""/>
        <p:cNvGrpSpPr/>
        <p:nvPr/>
      </p:nvGrpSpPr>
      <p:grpSpPr>
        <a:xfrm>
          <a:off x="0" y="0"/>
          <a:ext cx="0" cy="0"/>
          <a:chOff x="0" y="0"/>
          <a:chExt cx="0" cy="0"/>
        </a:xfrm>
      </p:grpSpPr>
      <p:sp>
        <p:nvSpPr>
          <p:cNvPr id="19" name="任意多边形: 形状 18">
            <a:extLst>
              <a:ext uri="{FF2B5EF4-FFF2-40B4-BE49-F238E27FC236}">
                <a16:creationId xmlns:a16="http://schemas.microsoft.com/office/drawing/2014/main" id="{DF141158-1B59-48DA-BB96-09524C7F1A0F}"/>
              </a:ext>
            </a:extLst>
          </p:cNvPr>
          <p:cNvSpPr/>
          <p:nvPr userDrawn="1"/>
        </p:nvSpPr>
        <p:spPr>
          <a:xfrm rot="16200000">
            <a:off x="4804015" y="-4823266"/>
            <a:ext cx="2564720" cy="12192001"/>
          </a:xfrm>
          <a:custGeom>
            <a:avLst/>
            <a:gdLst>
              <a:gd name="connsiteX0" fmla="*/ 2564720 w 2564720"/>
              <a:gd name="connsiteY0" fmla="*/ 0 h 12192001"/>
              <a:gd name="connsiteX1" fmla="*/ 2564719 w 2564720"/>
              <a:gd name="connsiteY1" fmla="*/ 12192001 h 12192001"/>
              <a:gd name="connsiteX2" fmla="*/ 782428 w 2564720"/>
              <a:gd name="connsiteY2" fmla="*/ 12192001 h 12192001"/>
              <a:gd name="connsiteX3" fmla="*/ 702654 w 2564720"/>
              <a:gd name="connsiteY3" fmla="*/ 11927349 h 12192001"/>
              <a:gd name="connsiteX4" fmla="*/ 0 w 2564720"/>
              <a:gd name="connsiteY4" fmla="*/ 6096002 h 12192001"/>
              <a:gd name="connsiteX5" fmla="*/ 702654 w 2564720"/>
              <a:gd name="connsiteY5" fmla="*/ 264654 h 12192001"/>
              <a:gd name="connsiteX6" fmla="*/ 783390 w 2564720"/>
              <a:gd name="connsiteY6"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4720" h="12192001">
                <a:moveTo>
                  <a:pt x="2564720" y="0"/>
                </a:moveTo>
                <a:lnTo>
                  <a:pt x="2564719" y="12192001"/>
                </a:lnTo>
                <a:lnTo>
                  <a:pt x="782428" y="12192001"/>
                </a:lnTo>
                <a:lnTo>
                  <a:pt x="702654" y="11927349"/>
                </a:lnTo>
                <a:cubicBezTo>
                  <a:pt x="263691" y="10342674"/>
                  <a:pt x="0" y="8311082"/>
                  <a:pt x="0" y="6096002"/>
                </a:cubicBezTo>
                <a:cubicBezTo>
                  <a:pt x="0" y="3880921"/>
                  <a:pt x="263692" y="1849329"/>
                  <a:pt x="702654" y="264654"/>
                </a:cubicBezTo>
                <a:lnTo>
                  <a:pt x="783390" y="0"/>
                </a:lnTo>
                <a:close/>
              </a:path>
            </a:pathLst>
          </a:custGeom>
          <a:gradFill>
            <a:gsLst>
              <a:gs pos="0">
                <a:schemeClr val="accent1"/>
              </a:gs>
              <a:gs pos="100000">
                <a:schemeClr val="accent2"/>
              </a:gs>
            </a:gsLst>
            <a:lin ang="2700000" scaled="0"/>
          </a:gradFill>
          <a:ln>
            <a:solidFill>
              <a:schemeClr val="accent2"/>
            </a:solidFill>
          </a:ln>
          <a:effectLst>
            <a:outerShdw blurRad="152400" dir="5400000" algn="t" rotWithShape="0">
              <a:schemeClr val="accent2">
                <a:lumMod val="50000"/>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6" name="椭圆 15">
            <a:extLst>
              <a:ext uri="{FF2B5EF4-FFF2-40B4-BE49-F238E27FC236}">
                <a16:creationId xmlns:a16="http://schemas.microsoft.com/office/drawing/2014/main" id="{CA2AE26D-2942-4028-8B65-4A567823FD82}"/>
              </a:ext>
            </a:extLst>
          </p:cNvPr>
          <p:cNvSpPr/>
          <p:nvPr userDrawn="1"/>
        </p:nvSpPr>
        <p:spPr>
          <a:xfrm rot="9900000">
            <a:off x="296013" y="506142"/>
            <a:ext cx="502642" cy="502642"/>
          </a:xfrm>
          <a:prstGeom prst="ellipse">
            <a:avLst/>
          </a:prstGeom>
          <a:gradFill>
            <a:gsLst>
              <a:gs pos="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sp>
        <p:nvSpPr>
          <p:cNvPr id="4" name="椭圆 3">
            <a:extLst>
              <a:ext uri="{FF2B5EF4-FFF2-40B4-BE49-F238E27FC236}">
                <a16:creationId xmlns:a16="http://schemas.microsoft.com/office/drawing/2014/main" id="{B3F389F8-65B2-41F1-BC1F-E4EE0CFBC840}"/>
              </a:ext>
            </a:extLst>
          </p:cNvPr>
          <p:cNvSpPr/>
          <p:nvPr/>
        </p:nvSpPr>
        <p:spPr>
          <a:xfrm>
            <a:off x="5823734" y="2302475"/>
            <a:ext cx="532398" cy="532398"/>
          </a:xfrm>
          <a:prstGeom prst="ellipse">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5" name="椭圆 4">
            <a:extLst>
              <a:ext uri="{FF2B5EF4-FFF2-40B4-BE49-F238E27FC236}">
                <a16:creationId xmlns:a16="http://schemas.microsoft.com/office/drawing/2014/main" id="{B0BAA452-3202-4745-982E-095D608E0704}"/>
              </a:ext>
            </a:extLst>
          </p:cNvPr>
          <p:cNvSpPr/>
          <p:nvPr/>
        </p:nvSpPr>
        <p:spPr>
          <a:xfrm rot="1800000">
            <a:off x="5677297" y="2156039"/>
            <a:ext cx="825270" cy="825270"/>
          </a:xfrm>
          <a:prstGeom prst="ellipse">
            <a:avLst/>
          </a:prstGeom>
          <a:noFill/>
          <a:ln>
            <a:solidFill>
              <a:schemeClr val="accent3"/>
            </a:solid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1408F7A-4EA3-46A7-AAC5-EBF7D3603E61}"/>
              </a:ext>
            </a:extLst>
          </p:cNvPr>
          <p:cNvSpPr/>
          <p:nvPr/>
        </p:nvSpPr>
        <p:spPr>
          <a:xfrm>
            <a:off x="2593703" y="2051492"/>
            <a:ext cx="532398" cy="532398"/>
          </a:xfrm>
          <a:prstGeom prst="ellipse">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14ED1C62-BFFF-491A-A360-D795EC2527D9}"/>
              </a:ext>
            </a:extLst>
          </p:cNvPr>
          <p:cNvSpPr/>
          <p:nvPr/>
        </p:nvSpPr>
        <p:spPr>
          <a:xfrm rot="1800000">
            <a:off x="2447266" y="1905056"/>
            <a:ext cx="825270" cy="825270"/>
          </a:xfrm>
          <a:prstGeom prst="ellipse">
            <a:avLst/>
          </a:prstGeom>
          <a:noFill/>
          <a:ln>
            <a:solidFill>
              <a:schemeClr val="accent3"/>
            </a:solid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30DB82E7-6384-4396-B173-707520522B02}"/>
              </a:ext>
            </a:extLst>
          </p:cNvPr>
          <p:cNvSpPr/>
          <p:nvPr/>
        </p:nvSpPr>
        <p:spPr>
          <a:xfrm>
            <a:off x="9145413" y="2062108"/>
            <a:ext cx="532398" cy="532398"/>
          </a:xfrm>
          <a:prstGeom prst="ellipse">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1" name="椭圆 10">
            <a:extLst>
              <a:ext uri="{FF2B5EF4-FFF2-40B4-BE49-F238E27FC236}">
                <a16:creationId xmlns:a16="http://schemas.microsoft.com/office/drawing/2014/main" id="{6739E747-CA80-4F1B-BCDA-A52263997FF5}"/>
              </a:ext>
            </a:extLst>
          </p:cNvPr>
          <p:cNvSpPr/>
          <p:nvPr/>
        </p:nvSpPr>
        <p:spPr>
          <a:xfrm rot="1800000">
            <a:off x="8998976" y="1915672"/>
            <a:ext cx="825270" cy="825270"/>
          </a:xfrm>
          <a:prstGeom prst="ellipse">
            <a:avLst/>
          </a:prstGeom>
          <a:noFill/>
          <a:ln>
            <a:solidFill>
              <a:schemeClr val="accent3"/>
            </a:solid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32D510DB-8CDE-46B9-83E7-3D4C19B6A1A3}"/>
              </a:ext>
            </a:extLst>
          </p:cNvPr>
          <p:cNvCxnSpPr/>
          <p:nvPr userDrawn="1"/>
        </p:nvCxnSpPr>
        <p:spPr>
          <a:xfrm>
            <a:off x="4423144" y="3429000"/>
            <a:ext cx="0" cy="2163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73CEE13-E5A3-49C4-A853-0825100DA077}"/>
              </a:ext>
            </a:extLst>
          </p:cNvPr>
          <p:cNvCxnSpPr/>
          <p:nvPr userDrawn="1"/>
        </p:nvCxnSpPr>
        <p:spPr>
          <a:xfrm>
            <a:off x="7783032" y="3429000"/>
            <a:ext cx="0" cy="2163726"/>
          </a:xfrm>
          <a:prstGeom prst="line">
            <a:avLst/>
          </a:prstGeom>
        </p:spPr>
        <p:style>
          <a:lnRef idx="1">
            <a:schemeClr val="accent1"/>
          </a:lnRef>
          <a:fillRef idx="0">
            <a:schemeClr val="accent1"/>
          </a:fillRef>
          <a:effectRef idx="0">
            <a:schemeClr val="accent1"/>
          </a:effectRef>
          <a:fontRef idx="minor">
            <a:schemeClr val="tx1"/>
          </a:fontRef>
        </p:style>
      </p:cxnSp>
      <p:sp>
        <p:nvSpPr>
          <p:cNvPr id="18" name="文本占位符 17">
            <a:extLst>
              <a:ext uri="{FF2B5EF4-FFF2-40B4-BE49-F238E27FC236}">
                <a16:creationId xmlns:a16="http://schemas.microsoft.com/office/drawing/2014/main" id="{AC3D9276-8E02-4FA4-80AC-6A39B545FE67}"/>
              </a:ext>
            </a:extLst>
          </p:cNvPr>
          <p:cNvSpPr>
            <a:spLocks noGrp="1"/>
          </p:cNvSpPr>
          <p:nvPr userDrawn="1">
            <p:ph type="body" sz="quarter" idx="11"/>
          </p:nvPr>
        </p:nvSpPr>
        <p:spPr>
          <a:xfrm>
            <a:off x="547334" y="687055"/>
            <a:ext cx="2154436" cy="387798"/>
          </a:xfrm>
          <a:prstGeom prst="rect">
            <a:avLst/>
          </a:prstGeom>
        </p:spPr>
        <p:txBody>
          <a:bodyPr wrap="none" lIns="0" tIns="0" rIns="0" bIns="0">
            <a:noAutofit/>
          </a:bodyPr>
          <a:lstStyle>
            <a:lvl1pPr marL="0" indent="0" algn="l">
              <a:buNone/>
              <a:defRPr b="1">
                <a:solidFill>
                  <a:schemeClr val="bg1"/>
                </a:solidFill>
                <a:latin typeface="+mj-ea"/>
                <a:ea typeface="+mj-ea"/>
              </a:defRPr>
            </a:lvl1pPr>
          </a:lstStyle>
          <a:p>
            <a:pPr lvl="0"/>
            <a:r>
              <a:rPr lang="zh-CN" altLang="en-US" dirty="0"/>
              <a:t>单击此处编辑</a:t>
            </a:r>
          </a:p>
        </p:txBody>
      </p:sp>
    </p:spTree>
    <p:extLst>
      <p:ext uri="{BB962C8B-B14F-4D97-AF65-F5344CB8AC3E}">
        <p14:creationId xmlns:p14="http://schemas.microsoft.com/office/powerpoint/2010/main" val="3450021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rgbClr val="F5EFFF"/>
        </a:solidFill>
        <a:effectLst/>
      </p:bgPr>
    </p:bg>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C6337A43-B53C-4B8C-9D24-65BF1E0B0974}"/>
              </a:ext>
            </a:extLst>
          </p:cNvPr>
          <p:cNvSpPr/>
          <p:nvPr userDrawn="1"/>
        </p:nvSpPr>
        <p:spPr>
          <a:xfrm rot="15300000">
            <a:off x="4356076" y="-3085433"/>
            <a:ext cx="3606869" cy="7668639"/>
          </a:xfrm>
          <a:custGeom>
            <a:avLst/>
            <a:gdLst>
              <a:gd name="connsiteX0" fmla="*/ 3606869 w 3606869"/>
              <a:gd name="connsiteY0" fmla="*/ 0 h 7668639"/>
              <a:gd name="connsiteX1" fmla="*/ 1552063 w 3606869"/>
              <a:gd name="connsiteY1" fmla="*/ 7668639 h 7668639"/>
              <a:gd name="connsiteX2" fmla="*/ 1438656 w 3606869"/>
              <a:gd name="connsiteY2" fmla="*/ 7570404 h 7668639"/>
              <a:gd name="connsiteX3" fmla="*/ 0 w 3606869"/>
              <a:gd name="connsiteY3" fmla="*/ 4319959 h 7668639"/>
              <a:gd name="connsiteX4" fmla="*/ 3506219 w 3606869"/>
              <a:gd name="connsiteY4" fmla="*/ 17974 h 7668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869" h="7668639">
                <a:moveTo>
                  <a:pt x="3606869" y="0"/>
                </a:moveTo>
                <a:lnTo>
                  <a:pt x="1552063" y="7668639"/>
                </a:lnTo>
                <a:lnTo>
                  <a:pt x="1438656" y="7570404"/>
                </a:lnTo>
                <a:cubicBezTo>
                  <a:pt x="554860" y="6767131"/>
                  <a:pt x="0" y="5608342"/>
                  <a:pt x="0" y="4319959"/>
                </a:cubicBezTo>
                <a:cubicBezTo>
                  <a:pt x="0" y="2197916"/>
                  <a:pt x="1505224" y="427437"/>
                  <a:pt x="3506219" y="17974"/>
                </a:cubicBezTo>
                <a:close/>
              </a:path>
            </a:pathLst>
          </a:custGeom>
          <a:gradFill>
            <a:gsLst>
              <a:gs pos="0">
                <a:schemeClr val="accent1"/>
              </a:gs>
              <a:gs pos="7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3" name="文本框 2">
            <a:extLst>
              <a:ext uri="{FF2B5EF4-FFF2-40B4-BE49-F238E27FC236}">
                <a16:creationId xmlns:a16="http://schemas.microsoft.com/office/drawing/2014/main" id="{24C1CBCF-672C-4DD5-A3A4-D72BE3432EA5}"/>
              </a:ext>
            </a:extLst>
          </p:cNvPr>
          <p:cNvSpPr txBox="1"/>
          <p:nvPr userDrawn="1"/>
        </p:nvSpPr>
        <p:spPr>
          <a:xfrm>
            <a:off x="5302248" y="757844"/>
            <a:ext cx="1576533" cy="769441"/>
          </a:xfrm>
          <a:prstGeom prst="rect">
            <a:avLst/>
          </a:prstGeom>
          <a:noFill/>
        </p:spPr>
        <p:txBody>
          <a:bodyPr wrap="square">
            <a:noAutofit/>
          </a:bodyPr>
          <a:lstStyle>
            <a:defPPr>
              <a:defRPr lang="zh-CN"/>
            </a:defPPr>
            <a:lvl1pPr algn="dist">
              <a:defRPr sz="5400" b="1">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mj-ea"/>
                <a:ea typeface="+mj-ea"/>
                <a:cs typeface="阿里巴巴普惠体 B" panose="00020600040101010101" pitchFamily="18" charset="-122"/>
              </a:defRPr>
            </a:lvl1pPr>
          </a:lstStyle>
          <a:p>
            <a:r>
              <a:rPr lang="zh-CN" altLang="en-US" sz="4400" dirty="0"/>
              <a:t>目录</a:t>
            </a:r>
          </a:p>
        </p:txBody>
      </p:sp>
      <p:sp>
        <p:nvSpPr>
          <p:cNvPr id="4" name="椭圆 3">
            <a:extLst>
              <a:ext uri="{FF2B5EF4-FFF2-40B4-BE49-F238E27FC236}">
                <a16:creationId xmlns:a16="http://schemas.microsoft.com/office/drawing/2014/main" id="{19D53158-7FA0-4180-AC96-400D5C875734}"/>
              </a:ext>
            </a:extLst>
          </p:cNvPr>
          <p:cNvSpPr/>
          <p:nvPr userDrawn="1"/>
        </p:nvSpPr>
        <p:spPr>
          <a:xfrm rot="9900000">
            <a:off x="5126177" y="673160"/>
            <a:ext cx="564655" cy="564655"/>
          </a:xfrm>
          <a:prstGeom prst="ellipse">
            <a:avLst/>
          </a:prstGeom>
          <a:gradFill>
            <a:gsLst>
              <a:gs pos="41000">
                <a:schemeClr val="bg1">
                  <a:alpha val="0"/>
                </a:schemeClr>
              </a:gs>
              <a:gs pos="100000">
                <a:schemeClr val="bg1">
                  <a:alpha val="38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Arial"/>
              <a:ea typeface="微软雅黑 Light"/>
            </a:endParaRPr>
          </a:p>
        </p:txBody>
      </p:sp>
      <p:pic>
        <p:nvPicPr>
          <p:cNvPr id="35" name="图形 34">
            <a:extLst>
              <a:ext uri="{FF2B5EF4-FFF2-40B4-BE49-F238E27FC236}">
                <a16:creationId xmlns:a16="http://schemas.microsoft.com/office/drawing/2014/main" id="{33EDB107-DD8B-4D3F-963B-49FB092F4C16}"/>
              </a:ext>
            </a:extLst>
          </p:cNvPr>
          <p:cNvPicPr>
            <a:picLocks noChangeAspect="1"/>
          </p:cNvPicPr>
          <p:nvPr userDrawn="1"/>
        </p:nvPicPr>
        <p:blipFill>
          <a:blip r:embed="rId2">
            <a:extLst>
              <a:ext uri="{96DAC541-7B7A-43D3-8B79-37D633B846F1}">
                <asvg:svgBlip xmlns:asvg="http://schemas.microsoft.com/office/drawing/2016/SVG/main" r:embed="rId3"/>
              </a:ext>
            </a:extLst>
          </a:blip>
          <a:srcRect l="9237" t="26792" r="3907"/>
          <a:stretch>
            <a:fillRect/>
          </a:stretch>
        </p:blipFill>
        <p:spPr>
          <a:xfrm rot="10522343">
            <a:off x="-79153" y="4817163"/>
            <a:ext cx="12355553" cy="2511631"/>
          </a:xfrm>
          <a:custGeom>
            <a:avLst/>
            <a:gdLst>
              <a:gd name="connsiteX0" fmla="*/ 0 w 12355553"/>
              <a:gd name="connsiteY0" fmla="*/ 2511631 h 2511631"/>
              <a:gd name="connsiteX1" fmla="*/ 203299 w 12355553"/>
              <a:gd name="connsiteY1" fmla="*/ 0 h 2511631"/>
              <a:gd name="connsiteX2" fmla="*/ 12355553 w 12355553"/>
              <a:gd name="connsiteY2" fmla="*/ 983642 h 2511631"/>
              <a:gd name="connsiteX3" fmla="*/ 12231873 w 12355553"/>
              <a:gd name="connsiteY3" fmla="*/ 2511631 h 2511631"/>
            </a:gdLst>
            <a:ahLst/>
            <a:cxnLst>
              <a:cxn ang="0">
                <a:pos x="connsiteX0" y="connsiteY0"/>
              </a:cxn>
              <a:cxn ang="0">
                <a:pos x="connsiteX1" y="connsiteY1"/>
              </a:cxn>
              <a:cxn ang="0">
                <a:pos x="connsiteX2" y="connsiteY2"/>
              </a:cxn>
              <a:cxn ang="0">
                <a:pos x="connsiteX3" y="connsiteY3"/>
              </a:cxn>
            </a:cxnLst>
            <a:rect l="l" t="t" r="r" b="b"/>
            <a:pathLst>
              <a:path w="12355553" h="2511631">
                <a:moveTo>
                  <a:pt x="0" y="2511631"/>
                </a:moveTo>
                <a:lnTo>
                  <a:pt x="203299" y="0"/>
                </a:lnTo>
                <a:lnTo>
                  <a:pt x="12355553" y="983642"/>
                </a:lnTo>
                <a:lnTo>
                  <a:pt x="12231873" y="2511631"/>
                </a:lnTo>
                <a:close/>
              </a:path>
            </a:pathLst>
          </a:custGeom>
        </p:spPr>
      </p:pic>
      <p:sp>
        <p:nvSpPr>
          <p:cNvPr id="6" name="矩形: 圆角 5">
            <a:extLst>
              <a:ext uri="{FF2B5EF4-FFF2-40B4-BE49-F238E27FC236}">
                <a16:creationId xmlns:a16="http://schemas.microsoft.com/office/drawing/2014/main" id="{CA056F0A-4C65-4A2B-A390-040AA7DCA7E8}"/>
              </a:ext>
            </a:extLst>
          </p:cNvPr>
          <p:cNvSpPr/>
          <p:nvPr userDrawn="1"/>
        </p:nvSpPr>
        <p:spPr>
          <a:xfrm>
            <a:off x="2589253" y="3084346"/>
            <a:ext cx="2921752" cy="663349"/>
          </a:xfrm>
          <a:prstGeom prst="roundRect">
            <a:avLst>
              <a:gd name="adj" fmla="val 6555"/>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963C1CC-4A35-49BF-B9EA-F91E107CB6B9}"/>
              </a:ext>
            </a:extLst>
          </p:cNvPr>
          <p:cNvSpPr/>
          <p:nvPr userDrawn="1"/>
        </p:nvSpPr>
        <p:spPr>
          <a:xfrm>
            <a:off x="2535981" y="3084346"/>
            <a:ext cx="709671" cy="663349"/>
          </a:xfrm>
          <a:prstGeom prst="roundRect">
            <a:avLst>
              <a:gd name="adj" fmla="val 9667"/>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FE6613B1-8D30-44B6-956E-A39ACC051CC1}"/>
              </a:ext>
            </a:extLst>
          </p:cNvPr>
          <p:cNvSpPr/>
          <p:nvPr userDrawn="1"/>
        </p:nvSpPr>
        <p:spPr>
          <a:xfrm>
            <a:off x="2589253" y="4322838"/>
            <a:ext cx="2921752" cy="663349"/>
          </a:xfrm>
          <a:prstGeom prst="roundRect">
            <a:avLst>
              <a:gd name="adj" fmla="val 6555"/>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740EF341-35E4-4797-9DF7-667F51BA717F}"/>
              </a:ext>
            </a:extLst>
          </p:cNvPr>
          <p:cNvSpPr/>
          <p:nvPr userDrawn="1"/>
        </p:nvSpPr>
        <p:spPr>
          <a:xfrm>
            <a:off x="2535981" y="4322838"/>
            <a:ext cx="709671" cy="663349"/>
          </a:xfrm>
          <a:prstGeom prst="roundRect">
            <a:avLst>
              <a:gd name="adj" fmla="val 9667"/>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FEEE209E-4A9C-4685-8936-BDB1C8C5B322}"/>
              </a:ext>
            </a:extLst>
          </p:cNvPr>
          <p:cNvSpPr/>
          <p:nvPr userDrawn="1"/>
        </p:nvSpPr>
        <p:spPr>
          <a:xfrm>
            <a:off x="6629625" y="3084346"/>
            <a:ext cx="2921752" cy="663349"/>
          </a:xfrm>
          <a:prstGeom prst="roundRect">
            <a:avLst>
              <a:gd name="adj" fmla="val 6555"/>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399B11E1-63B0-4716-8589-5CFFDEA3A950}"/>
              </a:ext>
            </a:extLst>
          </p:cNvPr>
          <p:cNvSpPr/>
          <p:nvPr userDrawn="1"/>
        </p:nvSpPr>
        <p:spPr>
          <a:xfrm>
            <a:off x="6576353" y="3084346"/>
            <a:ext cx="709671" cy="663349"/>
          </a:xfrm>
          <a:prstGeom prst="roundRect">
            <a:avLst>
              <a:gd name="adj" fmla="val 9667"/>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68F6B34E-EF14-4D26-989B-8D1FDD5D280C}"/>
              </a:ext>
            </a:extLst>
          </p:cNvPr>
          <p:cNvSpPr/>
          <p:nvPr userDrawn="1"/>
        </p:nvSpPr>
        <p:spPr>
          <a:xfrm>
            <a:off x="6629625" y="4322838"/>
            <a:ext cx="2921752" cy="663349"/>
          </a:xfrm>
          <a:prstGeom prst="roundRect">
            <a:avLst>
              <a:gd name="adj" fmla="val 6555"/>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FE1FFD36-B78B-4414-9CB9-0D178286BB5E}"/>
              </a:ext>
            </a:extLst>
          </p:cNvPr>
          <p:cNvSpPr/>
          <p:nvPr userDrawn="1"/>
        </p:nvSpPr>
        <p:spPr>
          <a:xfrm>
            <a:off x="6576353" y="4322838"/>
            <a:ext cx="709671" cy="663349"/>
          </a:xfrm>
          <a:prstGeom prst="roundRect">
            <a:avLst>
              <a:gd name="adj" fmla="val 9667"/>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9338ECDD-74EC-4878-9125-C9A3757C38ED}"/>
              </a:ext>
            </a:extLst>
          </p:cNvPr>
          <p:cNvSpPr/>
          <p:nvPr userDrawn="1"/>
        </p:nvSpPr>
        <p:spPr>
          <a:xfrm>
            <a:off x="2632254" y="1216309"/>
            <a:ext cx="154675" cy="154675"/>
          </a:xfrm>
          <a:prstGeom prst="ellipse">
            <a:avLst/>
          </a:prstGeom>
          <a:gradFill>
            <a:gsLst>
              <a:gs pos="0">
                <a:schemeClr val="accent1"/>
              </a:gs>
              <a:gs pos="7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2BD0B2E7-8FAF-4F07-A9DD-43426B9DE23D}"/>
              </a:ext>
            </a:extLst>
          </p:cNvPr>
          <p:cNvSpPr/>
          <p:nvPr userDrawn="1"/>
        </p:nvSpPr>
        <p:spPr>
          <a:xfrm rot="19739884">
            <a:off x="10224417" y="5579220"/>
            <a:ext cx="563881" cy="563874"/>
          </a:xfrm>
          <a:prstGeom prst="ellipse">
            <a:avLst/>
          </a:prstGeom>
          <a:gradFill>
            <a:gsLst>
              <a:gs pos="1000">
                <a:schemeClr val="accent1">
                  <a:alpha val="0"/>
                </a:schemeClr>
              </a:gs>
              <a:gs pos="70000">
                <a:schemeClr val="accent2">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6487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页">
    <p:bg>
      <p:bgPr>
        <a:gradFill>
          <a:gsLst>
            <a:gs pos="7000">
              <a:schemeClr val="accent2"/>
            </a:gs>
            <a:gs pos="100000">
              <a:schemeClr val="accent1"/>
            </a:gs>
          </a:gsLst>
          <a:lin ang="2700000" scaled="0"/>
        </a:gradFill>
        <a:effectLst/>
      </p:bgPr>
    </p:bg>
    <p:spTree>
      <p:nvGrpSpPr>
        <p:cNvPr id="1" name=""/>
        <p:cNvGrpSpPr/>
        <p:nvPr/>
      </p:nvGrpSpPr>
      <p:grpSpPr>
        <a:xfrm>
          <a:off x="0" y="0"/>
          <a:ext cx="0" cy="0"/>
          <a:chOff x="0" y="0"/>
          <a:chExt cx="0" cy="0"/>
        </a:xfrm>
      </p:grpSpPr>
      <p:pic>
        <p:nvPicPr>
          <p:cNvPr id="22" name="图形 21">
            <a:extLst>
              <a:ext uri="{FF2B5EF4-FFF2-40B4-BE49-F238E27FC236}">
                <a16:creationId xmlns:a16="http://schemas.microsoft.com/office/drawing/2014/main" id="{0CEDAA59-8EE1-4874-861C-C5282F328452}"/>
              </a:ext>
            </a:extLst>
          </p:cNvPr>
          <p:cNvPicPr>
            <a:picLocks noChangeAspect="1"/>
          </p:cNvPicPr>
          <p:nvPr userDrawn="1"/>
        </p:nvPicPr>
        <p:blipFill>
          <a:blip r:embed="rId2">
            <a:extLst>
              <a:ext uri="{96DAC541-7B7A-43D3-8B79-37D633B846F1}">
                <asvg:svgBlip xmlns:asvg="http://schemas.microsoft.com/office/drawing/2016/SVG/main" r:embed="rId3"/>
              </a:ext>
            </a:extLst>
          </a:blip>
          <a:srcRect b="22137"/>
          <a:stretch>
            <a:fillRect/>
          </a:stretch>
        </p:blipFill>
        <p:spPr>
          <a:xfrm rot="20004458" flipH="1">
            <a:off x="8192627" y="-254824"/>
            <a:ext cx="14225323" cy="5244131"/>
          </a:xfrm>
          <a:custGeom>
            <a:avLst/>
            <a:gdLst>
              <a:gd name="connsiteX0" fmla="*/ 0 w 14225323"/>
              <a:gd name="connsiteY0" fmla="*/ 1 h 5244131"/>
              <a:gd name="connsiteX1" fmla="*/ 1 w 14225323"/>
              <a:gd name="connsiteY1" fmla="*/ 5235474 h 5244131"/>
              <a:gd name="connsiteX2" fmla="*/ 9517473 w 14225323"/>
              <a:gd name="connsiteY2" fmla="*/ 471065 h 5244131"/>
              <a:gd name="connsiteX3" fmla="*/ 11906851 w 14225323"/>
              <a:gd name="connsiteY3" fmla="*/ 5244131 h 5244131"/>
              <a:gd name="connsiteX4" fmla="*/ 14225323 w 14225323"/>
              <a:gd name="connsiteY4" fmla="*/ 4083514 h 5244131"/>
              <a:gd name="connsiteX5" fmla="*/ 14225323 w 14225323"/>
              <a:gd name="connsiteY5" fmla="*/ 0 h 52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5323" h="5244131">
                <a:moveTo>
                  <a:pt x="0" y="1"/>
                </a:moveTo>
                <a:lnTo>
                  <a:pt x="1" y="5235474"/>
                </a:lnTo>
                <a:lnTo>
                  <a:pt x="9517473" y="471065"/>
                </a:lnTo>
                <a:lnTo>
                  <a:pt x="11906851" y="5244131"/>
                </a:lnTo>
                <a:lnTo>
                  <a:pt x="14225323" y="4083514"/>
                </a:lnTo>
                <a:lnTo>
                  <a:pt x="14225323" y="0"/>
                </a:lnTo>
                <a:close/>
              </a:path>
            </a:pathLst>
          </a:custGeom>
        </p:spPr>
      </p:pic>
      <p:pic>
        <p:nvPicPr>
          <p:cNvPr id="5" name="图形 4">
            <a:extLst>
              <a:ext uri="{FF2B5EF4-FFF2-40B4-BE49-F238E27FC236}">
                <a16:creationId xmlns:a16="http://schemas.microsoft.com/office/drawing/2014/main" id="{60338EBD-08FE-4D4A-A1E8-10843045E5F7}"/>
              </a:ext>
            </a:extLst>
          </p:cNvPr>
          <p:cNvPicPr>
            <a:picLocks noChangeAspect="1"/>
          </p:cNvPicPr>
          <p:nvPr userDrawn="1"/>
        </p:nvPicPr>
        <p:blipFill>
          <a:blip r:embed="rId4">
            <a:extLst>
              <a:ext uri="{96DAC541-7B7A-43D3-8B79-37D633B846F1}">
                <asvg:svgBlip xmlns:asvg="http://schemas.microsoft.com/office/drawing/2016/SVG/main" r:embed="rId5"/>
              </a:ext>
            </a:extLst>
          </a:blip>
          <a:srcRect t="60536" r="9478"/>
          <a:stretch>
            <a:fillRect/>
          </a:stretch>
        </p:blipFill>
        <p:spPr>
          <a:xfrm rot="21085169" flipH="1">
            <a:off x="-270347" y="-915665"/>
            <a:ext cx="12877115" cy="2657950"/>
          </a:xfrm>
          <a:custGeom>
            <a:avLst/>
            <a:gdLst>
              <a:gd name="connsiteX0" fmla="*/ 0 w 12877115"/>
              <a:gd name="connsiteY0" fmla="*/ 1882487 h 2657950"/>
              <a:gd name="connsiteX1" fmla="*/ 0 w 12877115"/>
              <a:gd name="connsiteY1" fmla="*/ 2657950 h 2657950"/>
              <a:gd name="connsiteX2" fmla="*/ 12877115 w 12877115"/>
              <a:gd name="connsiteY2" fmla="*/ 2657950 h 2657950"/>
              <a:gd name="connsiteX3" fmla="*/ 12476063 w 12877115"/>
              <a:gd name="connsiteY3" fmla="*/ 0 h 2657950"/>
            </a:gdLst>
            <a:ahLst/>
            <a:cxnLst>
              <a:cxn ang="0">
                <a:pos x="connsiteX0" y="connsiteY0"/>
              </a:cxn>
              <a:cxn ang="0">
                <a:pos x="connsiteX1" y="connsiteY1"/>
              </a:cxn>
              <a:cxn ang="0">
                <a:pos x="connsiteX2" y="connsiteY2"/>
              </a:cxn>
              <a:cxn ang="0">
                <a:pos x="connsiteX3" y="connsiteY3"/>
              </a:cxn>
            </a:cxnLst>
            <a:rect l="l" t="t" r="r" b="b"/>
            <a:pathLst>
              <a:path w="12877115" h="2657950">
                <a:moveTo>
                  <a:pt x="0" y="1882487"/>
                </a:moveTo>
                <a:lnTo>
                  <a:pt x="0" y="2657950"/>
                </a:lnTo>
                <a:lnTo>
                  <a:pt x="12877115" y="2657950"/>
                </a:lnTo>
                <a:lnTo>
                  <a:pt x="12476063" y="0"/>
                </a:lnTo>
                <a:close/>
              </a:path>
            </a:pathLst>
          </a:custGeom>
        </p:spPr>
      </p:pic>
    </p:spTree>
    <p:extLst>
      <p:ext uri="{BB962C8B-B14F-4D97-AF65-F5344CB8AC3E}">
        <p14:creationId xmlns:p14="http://schemas.microsoft.com/office/powerpoint/2010/main" val="347246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页①">
    <p:bg>
      <p:bgPr>
        <a:solidFill>
          <a:srgbClr val="F5EFFF"/>
        </a:solidFill>
        <a:effectLst/>
      </p:bgPr>
    </p:bg>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BCA3F04F-F317-4411-8DB4-881F2F3AAA17}"/>
              </a:ext>
            </a:extLst>
          </p:cNvPr>
          <p:cNvSpPr/>
          <p:nvPr userDrawn="1"/>
        </p:nvSpPr>
        <p:spPr>
          <a:xfrm rot="18587756">
            <a:off x="3045427" y="1504062"/>
            <a:ext cx="2158860" cy="351664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48D61C57-253C-4C42-89B6-7BB6233BE3A1}"/>
              </a:ext>
            </a:extLst>
          </p:cNvPr>
          <p:cNvSpPr/>
          <p:nvPr userDrawn="1"/>
        </p:nvSpPr>
        <p:spPr>
          <a:xfrm rot="14593416">
            <a:off x="3154426" y="1928619"/>
            <a:ext cx="2158860" cy="304013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4FF860C9-F532-4193-B9F2-C7A21FD2C54A}"/>
              </a:ext>
            </a:extLst>
          </p:cNvPr>
          <p:cNvSpPr/>
          <p:nvPr userDrawn="1"/>
        </p:nvSpPr>
        <p:spPr>
          <a:xfrm rot="5691750">
            <a:off x="2959218" y="1807219"/>
            <a:ext cx="2331279" cy="3282933"/>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solidFill>
          <a:ln>
            <a:noFill/>
          </a:ln>
          <a:effectLst>
            <a:outerShdw blurRad="101600" dist="38100" dir="3000000" algn="ctr" rotWithShape="0">
              <a:schemeClr val="accent3">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3F3F9C46-1A6C-410C-AC56-A338B08843A8}"/>
              </a:ext>
            </a:extLst>
          </p:cNvPr>
          <p:cNvSpPr/>
          <p:nvPr/>
        </p:nvSpPr>
        <p:spPr>
          <a:xfrm rot="15300000">
            <a:off x="155806" y="-517754"/>
            <a:ext cx="1347257" cy="1969943"/>
          </a:xfrm>
          <a:custGeom>
            <a:avLst/>
            <a:gdLst>
              <a:gd name="connsiteX0" fmla="*/ 1347257 w 1347257"/>
              <a:gd name="connsiteY0" fmla="*/ 276149 h 1969943"/>
              <a:gd name="connsiteX1" fmla="*/ 893406 w 1347257"/>
              <a:gd name="connsiteY1" fmla="*/ 1969943 h 1969943"/>
              <a:gd name="connsiteX2" fmla="*/ 735205 w 1347257"/>
              <a:gd name="connsiteY2" fmla="*/ 1920835 h 1969943"/>
              <a:gd name="connsiteX3" fmla="*/ 0 w 1347257"/>
              <a:gd name="connsiteY3" fmla="*/ 811668 h 1969943"/>
              <a:gd name="connsiteX4" fmla="*/ 274881 w 1347257"/>
              <a:gd name="connsiteY4" fmla="*/ 45962 h 1969943"/>
              <a:gd name="connsiteX5" fmla="*/ 316654 w 1347257"/>
              <a:gd name="connsiteY5" fmla="*/ 0 h 196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257" h="1969943">
                <a:moveTo>
                  <a:pt x="1347257" y="276149"/>
                </a:moveTo>
                <a:lnTo>
                  <a:pt x="893406" y="1969943"/>
                </a:lnTo>
                <a:lnTo>
                  <a:pt x="735205" y="1920835"/>
                </a:lnTo>
                <a:cubicBezTo>
                  <a:pt x="303156" y="1738094"/>
                  <a:pt x="0" y="1310284"/>
                  <a:pt x="0" y="811668"/>
                </a:cubicBezTo>
                <a:cubicBezTo>
                  <a:pt x="0" y="520809"/>
                  <a:pt x="103157" y="254043"/>
                  <a:pt x="274881" y="45962"/>
                </a:cubicBezTo>
                <a:lnTo>
                  <a:pt x="316654" y="0"/>
                </a:lnTo>
                <a:close/>
              </a:path>
            </a:pathLst>
          </a:custGeom>
          <a:gradFill>
            <a:gsLst>
              <a:gs pos="0">
                <a:schemeClr val="accent1"/>
              </a:gs>
              <a:gs pos="7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6" name="任意多边形: 形状 25">
            <a:extLst>
              <a:ext uri="{FF2B5EF4-FFF2-40B4-BE49-F238E27FC236}">
                <a16:creationId xmlns:a16="http://schemas.microsoft.com/office/drawing/2014/main" id="{E5125D20-DF16-49F6-9664-A28DFCD624E5}"/>
              </a:ext>
            </a:extLst>
          </p:cNvPr>
          <p:cNvSpPr/>
          <p:nvPr/>
        </p:nvSpPr>
        <p:spPr>
          <a:xfrm rot="15300000">
            <a:off x="171740" y="-519503"/>
            <a:ext cx="1393211" cy="2016019"/>
          </a:xfrm>
          <a:custGeom>
            <a:avLst/>
            <a:gdLst>
              <a:gd name="connsiteX0" fmla="*/ 932250 w 1393211"/>
              <a:gd name="connsiteY0" fmla="*/ 2016019 h 2016019"/>
              <a:gd name="connsiteX1" fmla="*/ 883472 w 1393211"/>
              <a:gd name="connsiteY1" fmla="*/ 2003477 h 2016019"/>
              <a:gd name="connsiteX2" fmla="*/ 0 w 1393211"/>
              <a:gd name="connsiteY2" fmla="*/ 802630 h 2016019"/>
              <a:gd name="connsiteX3" fmla="*/ 287124 w 1393211"/>
              <a:gd name="connsiteY3" fmla="*/ 2822 h 2016019"/>
              <a:gd name="connsiteX4" fmla="*/ 289689 w 1393211"/>
              <a:gd name="connsiteY4" fmla="*/ 0 h 2016019"/>
              <a:gd name="connsiteX5" fmla="*/ 1393211 w 1393211"/>
              <a:gd name="connsiteY5" fmla="*/ 295687 h 201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3211" h="2016019">
                <a:moveTo>
                  <a:pt x="932250" y="2016019"/>
                </a:moveTo>
                <a:lnTo>
                  <a:pt x="883472" y="2003477"/>
                </a:lnTo>
                <a:cubicBezTo>
                  <a:pt x="371633" y="1844279"/>
                  <a:pt x="0" y="1366854"/>
                  <a:pt x="0" y="802630"/>
                </a:cubicBezTo>
                <a:cubicBezTo>
                  <a:pt x="0" y="498817"/>
                  <a:pt x="107752" y="220171"/>
                  <a:pt x="287124" y="2822"/>
                </a:cubicBezTo>
                <a:lnTo>
                  <a:pt x="289689" y="0"/>
                </a:lnTo>
                <a:lnTo>
                  <a:pt x="1393211" y="29568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pic>
        <p:nvPicPr>
          <p:cNvPr id="15" name="图形 14">
            <a:extLst>
              <a:ext uri="{FF2B5EF4-FFF2-40B4-BE49-F238E27FC236}">
                <a16:creationId xmlns:a16="http://schemas.microsoft.com/office/drawing/2014/main" id="{DC04F502-6083-4642-A5F8-8F5364A695F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0522343">
            <a:off x="-562072" y="4774390"/>
            <a:ext cx="14225321" cy="3430824"/>
          </a:xfrm>
          <a:custGeom>
            <a:avLst/>
            <a:gdLst>
              <a:gd name="connsiteX0" fmla="*/ 0 w 14225321"/>
              <a:gd name="connsiteY0" fmla="*/ 3430824 h 3430824"/>
              <a:gd name="connsiteX1" fmla="*/ 0 w 14225321"/>
              <a:gd name="connsiteY1" fmla="*/ 2536874 h 3430824"/>
              <a:gd name="connsiteX2" fmla="*/ 1377283 w 14225321"/>
              <a:gd name="connsiteY2" fmla="*/ 2648356 h 3430824"/>
              <a:gd name="connsiteX3" fmla="*/ 1517805 w 14225321"/>
              <a:gd name="connsiteY3" fmla="*/ 912295 h 3430824"/>
              <a:gd name="connsiteX4" fmla="*/ 12611651 w 14225321"/>
              <a:gd name="connsiteY4" fmla="*/ 1810266 h 3430824"/>
              <a:gd name="connsiteX5" fmla="*/ 12758180 w 14225321"/>
              <a:gd name="connsiteY5" fmla="*/ 0 h 3430824"/>
              <a:gd name="connsiteX6" fmla="*/ 14225321 w 14225321"/>
              <a:gd name="connsiteY6" fmla="*/ 0 h 3430824"/>
              <a:gd name="connsiteX7" fmla="*/ 14225321 w 14225321"/>
              <a:gd name="connsiteY7" fmla="*/ 213232 h 3430824"/>
              <a:gd name="connsiteX8" fmla="*/ 13886034 w 14225321"/>
              <a:gd name="connsiteY8" fmla="*/ 185769 h 3430824"/>
              <a:gd name="connsiteX9" fmla="*/ 13837785 w 14225321"/>
              <a:gd name="connsiteY9" fmla="*/ 781849 h 3430824"/>
              <a:gd name="connsiteX10" fmla="*/ 13760743 w 14225321"/>
              <a:gd name="connsiteY10" fmla="*/ 775613 h 3430824"/>
              <a:gd name="connsiteX11" fmla="*/ 13545822 w 14225321"/>
              <a:gd name="connsiteY11" fmla="*/ 3430824 h 343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25321" h="3430824">
                <a:moveTo>
                  <a:pt x="0" y="3430824"/>
                </a:moveTo>
                <a:lnTo>
                  <a:pt x="0" y="2536874"/>
                </a:lnTo>
                <a:lnTo>
                  <a:pt x="1377283" y="2648356"/>
                </a:lnTo>
                <a:lnTo>
                  <a:pt x="1517805" y="912295"/>
                </a:lnTo>
                <a:lnTo>
                  <a:pt x="12611651" y="1810266"/>
                </a:lnTo>
                <a:lnTo>
                  <a:pt x="12758180" y="0"/>
                </a:lnTo>
                <a:lnTo>
                  <a:pt x="14225321" y="0"/>
                </a:lnTo>
                <a:lnTo>
                  <a:pt x="14225321" y="213232"/>
                </a:lnTo>
                <a:lnTo>
                  <a:pt x="13886034" y="185769"/>
                </a:lnTo>
                <a:lnTo>
                  <a:pt x="13837785" y="781849"/>
                </a:lnTo>
                <a:lnTo>
                  <a:pt x="13760743" y="775613"/>
                </a:lnTo>
                <a:lnTo>
                  <a:pt x="13545822" y="3430824"/>
                </a:lnTo>
                <a:close/>
              </a:path>
            </a:pathLst>
          </a:custGeom>
        </p:spPr>
      </p:pic>
      <p:sp>
        <p:nvSpPr>
          <p:cNvPr id="9" name="任意多边形: 形状 8">
            <a:extLst>
              <a:ext uri="{FF2B5EF4-FFF2-40B4-BE49-F238E27FC236}">
                <a16:creationId xmlns:a16="http://schemas.microsoft.com/office/drawing/2014/main" id="{5F6E8089-7EF5-4A1D-B1D4-C3E19E46A6E2}"/>
              </a:ext>
            </a:extLst>
          </p:cNvPr>
          <p:cNvSpPr/>
          <p:nvPr userDrawn="1"/>
        </p:nvSpPr>
        <p:spPr>
          <a:xfrm rot="9844662">
            <a:off x="2959328" y="1742317"/>
            <a:ext cx="2158860" cy="304013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A8BF6FF-17B7-4264-914B-D584D3D05D8C}"/>
              </a:ext>
            </a:extLst>
          </p:cNvPr>
          <p:cNvSpPr txBox="1"/>
          <p:nvPr userDrawn="1"/>
        </p:nvSpPr>
        <p:spPr>
          <a:xfrm>
            <a:off x="3094429" y="1191705"/>
            <a:ext cx="1888659" cy="3770263"/>
          </a:xfrm>
          <a:prstGeom prst="rect">
            <a:avLst/>
          </a:prstGeom>
          <a:noFill/>
        </p:spPr>
        <p:txBody>
          <a:bodyPr wrap="none" rtlCol="0">
            <a:noAutofit/>
          </a:bodyPr>
          <a:lstStyle/>
          <a:p>
            <a:r>
              <a:rPr lang="en-US" altLang="zh-CN" sz="23900" b="1" dirty="0">
                <a:solidFill>
                  <a:schemeClr val="bg1"/>
                </a:solidFill>
                <a:effectLst>
                  <a:outerShdw blurRad="76200" dist="38100" dir="2700000" algn="tl" rotWithShape="0">
                    <a:schemeClr val="accent3">
                      <a:lumMod val="25000"/>
                      <a:alpha val="20000"/>
                    </a:schemeClr>
                  </a:outerShdw>
                </a:effectLst>
              </a:rPr>
              <a:t>1</a:t>
            </a:r>
            <a:endParaRPr lang="zh-CN" altLang="en-US" sz="23900" b="1" dirty="0">
              <a:solidFill>
                <a:schemeClr val="bg1"/>
              </a:solidFill>
              <a:effectLst>
                <a:outerShdw blurRad="76200" dist="38100" dir="2700000" algn="tl" rotWithShape="0">
                  <a:schemeClr val="accent3">
                    <a:lumMod val="25000"/>
                    <a:alpha val="20000"/>
                  </a:schemeClr>
                </a:outerShdw>
              </a:effectLst>
            </a:endParaRPr>
          </a:p>
        </p:txBody>
      </p:sp>
      <p:sp>
        <p:nvSpPr>
          <p:cNvPr id="11" name="矩形: 圆角 10">
            <a:extLst>
              <a:ext uri="{FF2B5EF4-FFF2-40B4-BE49-F238E27FC236}">
                <a16:creationId xmlns:a16="http://schemas.microsoft.com/office/drawing/2014/main" id="{0EE926A9-82BC-4855-9D0B-ABD53C27A1EE}"/>
              </a:ext>
            </a:extLst>
          </p:cNvPr>
          <p:cNvSpPr/>
          <p:nvPr userDrawn="1"/>
        </p:nvSpPr>
        <p:spPr>
          <a:xfrm>
            <a:off x="6434391" y="3407033"/>
            <a:ext cx="672468" cy="97531"/>
          </a:xfrm>
          <a:prstGeom prst="roundRect">
            <a:avLst>
              <a:gd name="adj" fmla="val 50000"/>
            </a:avLst>
          </a:prstGeom>
          <a:gradFill flip="none" rotWithShape="1">
            <a:gsLst>
              <a:gs pos="0">
                <a:schemeClr val="accent2"/>
              </a:gs>
              <a:gs pos="70000">
                <a:schemeClr val="accent1"/>
              </a:gs>
            </a:gsLst>
            <a:lin ang="5400000" scaled="1"/>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 name="直接连接符 11">
            <a:extLst>
              <a:ext uri="{FF2B5EF4-FFF2-40B4-BE49-F238E27FC236}">
                <a16:creationId xmlns:a16="http://schemas.microsoft.com/office/drawing/2014/main" id="{4073F7DA-D882-4424-8A1B-692F4EB28C1D}"/>
              </a:ext>
            </a:extLst>
          </p:cNvPr>
          <p:cNvCxnSpPr>
            <a:stCxn id="11" idx="3"/>
          </p:cNvCxnSpPr>
          <p:nvPr userDrawn="1"/>
        </p:nvCxnSpPr>
        <p:spPr>
          <a:xfrm flipV="1">
            <a:off x="7106859" y="3455798"/>
            <a:ext cx="1996501"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323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页②">
    <p:bg>
      <p:bgPr>
        <a:solidFill>
          <a:srgbClr val="F5EFFF"/>
        </a:solidFill>
        <a:effectLst/>
      </p:bgPr>
    </p:bg>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46EFE215-FD57-47ED-A00C-F941CF7663A1}"/>
              </a:ext>
            </a:extLst>
          </p:cNvPr>
          <p:cNvSpPr/>
          <p:nvPr userDrawn="1"/>
        </p:nvSpPr>
        <p:spPr>
          <a:xfrm rot="18587756">
            <a:off x="3045427" y="1504062"/>
            <a:ext cx="2158860" cy="351664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3D3BCA35-A53A-4A10-ABF1-93AA4B646F5E}"/>
              </a:ext>
            </a:extLst>
          </p:cNvPr>
          <p:cNvSpPr/>
          <p:nvPr userDrawn="1"/>
        </p:nvSpPr>
        <p:spPr>
          <a:xfrm rot="14593416">
            <a:off x="3154426" y="1928619"/>
            <a:ext cx="2158860" cy="304013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9EF5A0B3-02CF-4CC5-AB4A-6DE70E6CEAA9}"/>
              </a:ext>
            </a:extLst>
          </p:cNvPr>
          <p:cNvSpPr/>
          <p:nvPr userDrawn="1"/>
        </p:nvSpPr>
        <p:spPr>
          <a:xfrm rot="5691750">
            <a:off x="2959218" y="1807219"/>
            <a:ext cx="2331279" cy="3282933"/>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形 18">
            <a:extLst>
              <a:ext uri="{FF2B5EF4-FFF2-40B4-BE49-F238E27FC236}">
                <a16:creationId xmlns:a16="http://schemas.microsoft.com/office/drawing/2014/main" id="{A3CACC28-0873-4A15-9FDA-B20011870792}"/>
              </a:ext>
            </a:extLst>
          </p:cNvPr>
          <p:cNvPicPr>
            <a:picLocks noChangeAspect="1"/>
          </p:cNvPicPr>
          <p:nvPr userDrawn="1"/>
        </p:nvPicPr>
        <p:blipFill>
          <a:blip r:embed="rId2">
            <a:extLst>
              <a:ext uri="{96DAC541-7B7A-43D3-8B79-37D633B846F1}">
                <asvg:svgBlip xmlns:asvg="http://schemas.microsoft.com/office/drawing/2016/SVG/main" r:embed="rId3"/>
              </a:ext>
            </a:extLst>
          </a:blip>
          <a:srcRect r="894"/>
          <a:stretch>
            <a:fillRect/>
          </a:stretch>
        </p:blipFill>
        <p:spPr>
          <a:xfrm rot="11670672" flipH="1">
            <a:off x="-1189836" y="4594867"/>
            <a:ext cx="14098114" cy="3430824"/>
          </a:xfrm>
          <a:custGeom>
            <a:avLst/>
            <a:gdLst>
              <a:gd name="connsiteX0" fmla="*/ 10313994 w 14098114"/>
              <a:gd name="connsiteY0" fmla="*/ 0 h 3430824"/>
              <a:gd name="connsiteX1" fmla="*/ 13860528 w 14098114"/>
              <a:gd name="connsiteY1" fmla="*/ 917936 h 3430824"/>
              <a:gd name="connsiteX2" fmla="*/ 14098114 w 14098114"/>
              <a:gd name="connsiteY2" fmla="*/ 0 h 3430824"/>
              <a:gd name="connsiteX3" fmla="*/ 0 w 14098114"/>
              <a:gd name="connsiteY3" fmla="*/ 3430824 h 3430824"/>
              <a:gd name="connsiteX4" fmla="*/ 13210127 w 14098114"/>
              <a:gd name="connsiteY4" fmla="*/ 3430824 h 3430824"/>
              <a:gd name="connsiteX5" fmla="*/ 13390537 w 14098114"/>
              <a:gd name="connsiteY5" fmla="*/ 2733792 h 3430824"/>
              <a:gd name="connsiteX6" fmla="*/ 2828265 w 14098114"/>
              <a:gd name="connsiteY6" fmla="*/ 0 h 3430824"/>
              <a:gd name="connsiteX7" fmla="*/ 1504356 w 14098114"/>
              <a:gd name="connsiteY7" fmla="*/ 0 h 3430824"/>
              <a:gd name="connsiteX8" fmla="*/ 648311 w 14098114"/>
              <a:gd name="connsiteY8" fmla="*/ 3307416 h 3430824"/>
              <a:gd name="connsiteX9" fmla="*/ 0 w 14098114"/>
              <a:gd name="connsiteY9" fmla="*/ 3139617 h 343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98114" h="3430824">
                <a:moveTo>
                  <a:pt x="10313994" y="0"/>
                </a:moveTo>
                <a:lnTo>
                  <a:pt x="13860528" y="917936"/>
                </a:lnTo>
                <a:lnTo>
                  <a:pt x="14098114" y="0"/>
                </a:lnTo>
                <a:close/>
                <a:moveTo>
                  <a:pt x="0" y="3430824"/>
                </a:moveTo>
                <a:lnTo>
                  <a:pt x="13210127" y="3430824"/>
                </a:lnTo>
                <a:lnTo>
                  <a:pt x="13390537" y="2733792"/>
                </a:lnTo>
                <a:lnTo>
                  <a:pt x="2828265" y="0"/>
                </a:lnTo>
                <a:lnTo>
                  <a:pt x="1504356" y="0"/>
                </a:lnTo>
                <a:lnTo>
                  <a:pt x="648311" y="3307416"/>
                </a:lnTo>
                <a:lnTo>
                  <a:pt x="0" y="3139617"/>
                </a:lnTo>
                <a:close/>
              </a:path>
            </a:pathLst>
          </a:custGeom>
        </p:spPr>
      </p:pic>
      <p:sp>
        <p:nvSpPr>
          <p:cNvPr id="9" name="任意多边形: 形状 8">
            <a:extLst>
              <a:ext uri="{FF2B5EF4-FFF2-40B4-BE49-F238E27FC236}">
                <a16:creationId xmlns:a16="http://schemas.microsoft.com/office/drawing/2014/main" id="{6DE92514-6FF5-44FE-9322-2975667BFA6C}"/>
              </a:ext>
            </a:extLst>
          </p:cNvPr>
          <p:cNvSpPr/>
          <p:nvPr userDrawn="1"/>
        </p:nvSpPr>
        <p:spPr>
          <a:xfrm rot="9844662">
            <a:off x="2959328" y="1742317"/>
            <a:ext cx="2158860" cy="304013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solidFill>
          <a:ln>
            <a:noFill/>
          </a:ln>
          <a:effectLst>
            <a:outerShdw blurRad="101600" dist="38100" dir="3000000" algn="ctr" rotWithShape="0">
              <a:schemeClr val="accent3">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07502E0-EFBC-4BF0-9108-A7304BCC1D0A}"/>
              </a:ext>
            </a:extLst>
          </p:cNvPr>
          <p:cNvSpPr txBox="1"/>
          <p:nvPr userDrawn="1"/>
        </p:nvSpPr>
        <p:spPr>
          <a:xfrm>
            <a:off x="3094429" y="1191705"/>
            <a:ext cx="1888659" cy="3770263"/>
          </a:xfrm>
          <a:prstGeom prst="rect">
            <a:avLst/>
          </a:prstGeom>
          <a:noFill/>
        </p:spPr>
        <p:txBody>
          <a:bodyPr wrap="none" rtlCol="0">
            <a:noAutofit/>
          </a:bodyPr>
          <a:lstStyle/>
          <a:p>
            <a:r>
              <a:rPr lang="en-US" altLang="zh-CN" sz="23900" b="1" dirty="0">
                <a:solidFill>
                  <a:schemeClr val="bg1"/>
                </a:solidFill>
                <a:effectLst>
                  <a:outerShdw blurRad="76200" dist="38100" dir="2700000" algn="tl" rotWithShape="0">
                    <a:schemeClr val="accent3">
                      <a:lumMod val="25000"/>
                      <a:alpha val="20000"/>
                    </a:schemeClr>
                  </a:outerShdw>
                </a:effectLst>
              </a:rPr>
              <a:t>2</a:t>
            </a:r>
            <a:endParaRPr lang="zh-CN" altLang="en-US" sz="23900" b="1" dirty="0">
              <a:solidFill>
                <a:schemeClr val="bg1"/>
              </a:solidFill>
              <a:effectLst>
                <a:outerShdw blurRad="76200" dist="38100" dir="2700000" algn="tl" rotWithShape="0">
                  <a:schemeClr val="accent3">
                    <a:lumMod val="25000"/>
                    <a:alpha val="20000"/>
                  </a:schemeClr>
                </a:outerShdw>
              </a:effectLst>
            </a:endParaRPr>
          </a:p>
        </p:txBody>
      </p:sp>
      <p:grpSp>
        <p:nvGrpSpPr>
          <p:cNvPr id="8" name="组合 7">
            <a:extLst>
              <a:ext uri="{FF2B5EF4-FFF2-40B4-BE49-F238E27FC236}">
                <a16:creationId xmlns:a16="http://schemas.microsoft.com/office/drawing/2014/main" id="{FC31A7E3-1B5C-4E3B-943E-2A923B9DED71}"/>
              </a:ext>
            </a:extLst>
          </p:cNvPr>
          <p:cNvGrpSpPr/>
          <p:nvPr userDrawn="1"/>
        </p:nvGrpSpPr>
        <p:grpSpPr>
          <a:xfrm flipH="1">
            <a:off x="10326365" y="-208099"/>
            <a:ext cx="2031892" cy="1393211"/>
            <a:chOff x="-155537" y="-208099"/>
            <a:chExt cx="2031892" cy="1393211"/>
          </a:xfrm>
        </p:grpSpPr>
        <p:sp>
          <p:nvSpPr>
            <p:cNvPr id="13" name="任意多边形: 形状 12">
              <a:extLst>
                <a:ext uri="{FF2B5EF4-FFF2-40B4-BE49-F238E27FC236}">
                  <a16:creationId xmlns:a16="http://schemas.microsoft.com/office/drawing/2014/main" id="{737C4A49-10EB-4B0E-A7CB-0FA958FC59E5}"/>
                </a:ext>
              </a:extLst>
            </p:cNvPr>
            <p:cNvSpPr/>
            <p:nvPr userDrawn="1"/>
          </p:nvSpPr>
          <p:spPr>
            <a:xfrm rot="15300000">
              <a:off x="155806" y="-517754"/>
              <a:ext cx="1347257" cy="1969943"/>
            </a:xfrm>
            <a:custGeom>
              <a:avLst/>
              <a:gdLst>
                <a:gd name="connsiteX0" fmla="*/ 1347257 w 1347257"/>
                <a:gd name="connsiteY0" fmla="*/ 276149 h 1969943"/>
                <a:gd name="connsiteX1" fmla="*/ 893406 w 1347257"/>
                <a:gd name="connsiteY1" fmla="*/ 1969943 h 1969943"/>
                <a:gd name="connsiteX2" fmla="*/ 735205 w 1347257"/>
                <a:gd name="connsiteY2" fmla="*/ 1920835 h 1969943"/>
                <a:gd name="connsiteX3" fmla="*/ 0 w 1347257"/>
                <a:gd name="connsiteY3" fmla="*/ 811668 h 1969943"/>
                <a:gd name="connsiteX4" fmla="*/ 274881 w 1347257"/>
                <a:gd name="connsiteY4" fmla="*/ 45962 h 1969943"/>
                <a:gd name="connsiteX5" fmla="*/ 316654 w 1347257"/>
                <a:gd name="connsiteY5" fmla="*/ 0 h 196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257" h="1969943">
                  <a:moveTo>
                    <a:pt x="1347257" y="276149"/>
                  </a:moveTo>
                  <a:lnTo>
                    <a:pt x="893406" y="1969943"/>
                  </a:lnTo>
                  <a:lnTo>
                    <a:pt x="735205" y="1920835"/>
                  </a:lnTo>
                  <a:cubicBezTo>
                    <a:pt x="303156" y="1738094"/>
                    <a:pt x="0" y="1310284"/>
                    <a:pt x="0" y="811668"/>
                  </a:cubicBezTo>
                  <a:cubicBezTo>
                    <a:pt x="0" y="520809"/>
                    <a:pt x="103157" y="254043"/>
                    <a:pt x="274881" y="45962"/>
                  </a:cubicBezTo>
                  <a:lnTo>
                    <a:pt x="316654" y="0"/>
                  </a:lnTo>
                  <a:close/>
                </a:path>
              </a:pathLst>
            </a:custGeom>
            <a:gradFill>
              <a:gsLst>
                <a:gs pos="0">
                  <a:schemeClr val="accent1"/>
                </a:gs>
                <a:gs pos="7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4" name="任意多边形: 形状 13">
              <a:extLst>
                <a:ext uri="{FF2B5EF4-FFF2-40B4-BE49-F238E27FC236}">
                  <a16:creationId xmlns:a16="http://schemas.microsoft.com/office/drawing/2014/main" id="{8861D8FC-6097-4A92-A791-A5B95A2152CA}"/>
                </a:ext>
              </a:extLst>
            </p:cNvPr>
            <p:cNvSpPr/>
            <p:nvPr userDrawn="1"/>
          </p:nvSpPr>
          <p:spPr>
            <a:xfrm rot="15300000">
              <a:off x="171740" y="-519503"/>
              <a:ext cx="1393211" cy="2016019"/>
            </a:xfrm>
            <a:custGeom>
              <a:avLst/>
              <a:gdLst>
                <a:gd name="connsiteX0" fmla="*/ 932250 w 1393211"/>
                <a:gd name="connsiteY0" fmla="*/ 2016019 h 2016019"/>
                <a:gd name="connsiteX1" fmla="*/ 883472 w 1393211"/>
                <a:gd name="connsiteY1" fmla="*/ 2003477 h 2016019"/>
                <a:gd name="connsiteX2" fmla="*/ 0 w 1393211"/>
                <a:gd name="connsiteY2" fmla="*/ 802630 h 2016019"/>
                <a:gd name="connsiteX3" fmla="*/ 287124 w 1393211"/>
                <a:gd name="connsiteY3" fmla="*/ 2822 h 2016019"/>
                <a:gd name="connsiteX4" fmla="*/ 289689 w 1393211"/>
                <a:gd name="connsiteY4" fmla="*/ 0 h 2016019"/>
                <a:gd name="connsiteX5" fmla="*/ 1393211 w 1393211"/>
                <a:gd name="connsiteY5" fmla="*/ 295687 h 201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3211" h="2016019">
                  <a:moveTo>
                    <a:pt x="932250" y="2016019"/>
                  </a:moveTo>
                  <a:lnTo>
                    <a:pt x="883472" y="2003477"/>
                  </a:lnTo>
                  <a:cubicBezTo>
                    <a:pt x="371633" y="1844279"/>
                    <a:pt x="0" y="1366854"/>
                    <a:pt x="0" y="802630"/>
                  </a:cubicBezTo>
                  <a:cubicBezTo>
                    <a:pt x="0" y="498817"/>
                    <a:pt x="107752" y="220171"/>
                    <a:pt x="287124" y="2822"/>
                  </a:cubicBezTo>
                  <a:lnTo>
                    <a:pt x="289689" y="0"/>
                  </a:lnTo>
                  <a:lnTo>
                    <a:pt x="1393211" y="29568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5" name="矩形: 圆角 14">
            <a:extLst>
              <a:ext uri="{FF2B5EF4-FFF2-40B4-BE49-F238E27FC236}">
                <a16:creationId xmlns:a16="http://schemas.microsoft.com/office/drawing/2014/main" id="{E6EFB55A-64C0-45EC-BA4B-4A2378EBF1A4}"/>
              </a:ext>
            </a:extLst>
          </p:cNvPr>
          <p:cNvSpPr/>
          <p:nvPr userDrawn="1"/>
        </p:nvSpPr>
        <p:spPr>
          <a:xfrm>
            <a:off x="6434391" y="3407033"/>
            <a:ext cx="672468" cy="97531"/>
          </a:xfrm>
          <a:prstGeom prst="roundRect">
            <a:avLst>
              <a:gd name="adj" fmla="val 50000"/>
            </a:avLst>
          </a:prstGeom>
          <a:gradFill flip="none" rotWithShape="1">
            <a:gsLst>
              <a:gs pos="0">
                <a:schemeClr val="accent2"/>
              </a:gs>
              <a:gs pos="70000">
                <a:schemeClr val="accent1"/>
              </a:gs>
            </a:gsLst>
            <a:lin ang="5400000" scaled="1"/>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6" name="直接连接符 15">
            <a:extLst>
              <a:ext uri="{FF2B5EF4-FFF2-40B4-BE49-F238E27FC236}">
                <a16:creationId xmlns:a16="http://schemas.microsoft.com/office/drawing/2014/main" id="{17D81E36-B8D1-4E04-BDD8-8316470989CA}"/>
              </a:ext>
            </a:extLst>
          </p:cNvPr>
          <p:cNvCxnSpPr>
            <a:stCxn id="15" idx="3"/>
          </p:cNvCxnSpPr>
          <p:nvPr userDrawn="1"/>
        </p:nvCxnSpPr>
        <p:spPr>
          <a:xfrm flipV="1">
            <a:off x="7106859" y="3455798"/>
            <a:ext cx="1996501"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0297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页③">
    <p:bg>
      <p:bgPr>
        <a:solidFill>
          <a:srgbClr val="F5EFFF"/>
        </a:solidFill>
        <a:effectLst/>
      </p:bgPr>
    </p:bg>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30A193E1-383D-4FA6-BD53-55430F85A1BE}"/>
              </a:ext>
            </a:extLst>
          </p:cNvPr>
          <p:cNvSpPr/>
          <p:nvPr userDrawn="1"/>
        </p:nvSpPr>
        <p:spPr>
          <a:xfrm rot="18587756">
            <a:off x="3045427" y="1717422"/>
            <a:ext cx="2158860" cy="351664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6EEA1020-A9E2-4AC5-A6A0-5337ECDA14FD}"/>
              </a:ext>
            </a:extLst>
          </p:cNvPr>
          <p:cNvSpPr/>
          <p:nvPr userDrawn="1"/>
        </p:nvSpPr>
        <p:spPr>
          <a:xfrm rot="14593416">
            <a:off x="3154426" y="2141979"/>
            <a:ext cx="2158860" cy="304013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solidFill>
          <a:ln>
            <a:noFill/>
          </a:ln>
          <a:effectLst>
            <a:outerShdw blurRad="101600" dist="38100" dir="3000000" algn="ctr" rotWithShape="0">
              <a:schemeClr val="accent3">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00ACD8ED-6AE8-4340-A007-BB37CC88280D}"/>
              </a:ext>
            </a:extLst>
          </p:cNvPr>
          <p:cNvSpPr/>
          <p:nvPr userDrawn="1"/>
        </p:nvSpPr>
        <p:spPr>
          <a:xfrm rot="5691750">
            <a:off x="2959218" y="2020579"/>
            <a:ext cx="2331279" cy="3282933"/>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形 16">
            <a:extLst>
              <a:ext uri="{FF2B5EF4-FFF2-40B4-BE49-F238E27FC236}">
                <a16:creationId xmlns:a16="http://schemas.microsoft.com/office/drawing/2014/main" id="{32FF66D7-D6D9-4119-86E7-A24E8ACB4222}"/>
              </a:ext>
            </a:extLst>
          </p:cNvPr>
          <p:cNvPicPr>
            <a:picLocks noChangeAspect="1"/>
          </p:cNvPicPr>
          <p:nvPr userDrawn="1"/>
        </p:nvPicPr>
        <p:blipFill>
          <a:blip r:embed="rId2">
            <a:extLst>
              <a:ext uri="{96DAC541-7B7A-43D3-8B79-37D633B846F1}">
                <asvg:svgBlip xmlns:asvg="http://schemas.microsoft.com/office/drawing/2016/SVG/main" r:embed="rId3"/>
              </a:ext>
            </a:extLst>
          </a:blip>
          <a:srcRect r="3619"/>
          <a:stretch>
            <a:fillRect/>
          </a:stretch>
        </p:blipFill>
        <p:spPr>
          <a:xfrm rot="9496149">
            <a:off x="-1122305" y="-2386901"/>
            <a:ext cx="13710450" cy="3430824"/>
          </a:xfrm>
          <a:custGeom>
            <a:avLst/>
            <a:gdLst>
              <a:gd name="connsiteX0" fmla="*/ 12429343 w 13710450"/>
              <a:gd name="connsiteY0" fmla="*/ 3214240 h 3430824"/>
              <a:gd name="connsiteX1" fmla="*/ 4364956 w 13710450"/>
              <a:gd name="connsiteY1" fmla="*/ 0 h 3430824"/>
              <a:gd name="connsiteX2" fmla="*/ 13710450 w 13710450"/>
              <a:gd name="connsiteY2" fmla="*/ 0 h 3430824"/>
              <a:gd name="connsiteX3" fmla="*/ 0 w 13710450"/>
              <a:gd name="connsiteY3" fmla="*/ 3430824 h 3430824"/>
              <a:gd name="connsiteX4" fmla="*/ 0 w 13710450"/>
              <a:gd name="connsiteY4" fmla="*/ 3232503 h 3430824"/>
              <a:gd name="connsiteX5" fmla="*/ 497577 w 13710450"/>
              <a:gd name="connsiteY5" fmla="*/ 3430824 h 343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0450" h="3430824">
                <a:moveTo>
                  <a:pt x="12429343" y="3214240"/>
                </a:moveTo>
                <a:lnTo>
                  <a:pt x="4364956" y="0"/>
                </a:lnTo>
                <a:lnTo>
                  <a:pt x="13710450" y="0"/>
                </a:lnTo>
                <a:close/>
                <a:moveTo>
                  <a:pt x="0" y="3430824"/>
                </a:moveTo>
                <a:lnTo>
                  <a:pt x="0" y="3232503"/>
                </a:lnTo>
                <a:lnTo>
                  <a:pt x="497577" y="3430824"/>
                </a:lnTo>
                <a:close/>
              </a:path>
            </a:pathLst>
          </a:custGeom>
        </p:spPr>
      </p:pic>
      <p:sp>
        <p:nvSpPr>
          <p:cNvPr id="9" name="任意多边形: 形状 8">
            <a:extLst>
              <a:ext uri="{FF2B5EF4-FFF2-40B4-BE49-F238E27FC236}">
                <a16:creationId xmlns:a16="http://schemas.microsoft.com/office/drawing/2014/main" id="{7EBE50E9-D184-4039-A043-45D79397C450}"/>
              </a:ext>
            </a:extLst>
          </p:cNvPr>
          <p:cNvSpPr/>
          <p:nvPr userDrawn="1"/>
        </p:nvSpPr>
        <p:spPr>
          <a:xfrm rot="9844662">
            <a:off x="2959328" y="1955677"/>
            <a:ext cx="2158860" cy="304013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DF00751-6350-4E20-8CB3-30B7D720EC17}"/>
              </a:ext>
            </a:extLst>
          </p:cNvPr>
          <p:cNvSpPr txBox="1"/>
          <p:nvPr userDrawn="1"/>
        </p:nvSpPr>
        <p:spPr>
          <a:xfrm>
            <a:off x="3094429" y="1405065"/>
            <a:ext cx="1888659" cy="3770263"/>
          </a:xfrm>
          <a:prstGeom prst="rect">
            <a:avLst/>
          </a:prstGeom>
          <a:noFill/>
        </p:spPr>
        <p:txBody>
          <a:bodyPr wrap="none" rtlCol="0">
            <a:noAutofit/>
          </a:bodyPr>
          <a:lstStyle/>
          <a:p>
            <a:r>
              <a:rPr lang="en-US" altLang="zh-CN" sz="23900" b="1" dirty="0">
                <a:solidFill>
                  <a:schemeClr val="bg1"/>
                </a:solidFill>
                <a:effectLst>
                  <a:outerShdw blurRad="76200" dist="38100" dir="2700000" algn="tl" rotWithShape="0">
                    <a:schemeClr val="accent3">
                      <a:lumMod val="25000"/>
                      <a:alpha val="20000"/>
                    </a:schemeClr>
                  </a:outerShdw>
                </a:effectLst>
              </a:rPr>
              <a:t>3</a:t>
            </a:r>
            <a:endParaRPr lang="zh-CN" altLang="en-US" sz="23900" b="1" dirty="0">
              <a:solidFill>
                <a:schemeClr val="bg1"/>
              </a:solidFill>
              <a:effectLst>
                <a:outerShdw blurRad="76200" dist="38100" dir="2700000" algn="tl" rotWithShape="0">
                  <a:schemeClr val="accent3">
                    <a:lumMod val="25000"/>
                    <a:alpha val="20000"/>
                  </a:schemeClr>
                </a:outerShdw>
              </a:effectLst>
            </a:endParaRPr>
          </a:p>
        </p:txBody>
      </p:sp>
      <p:grpSp>
        <p:nvGrpSpPr>
          <p:cNvPr id="13" name="组合 12">
            <a:extLst>
              <a:ext uri="{FF2B5EF4-FFF2-40B4-BE49-F238E27FC236}">
                <a16:creationId xmlns:a16="http://schemas.microsoft.com/office/drawing/2014/main" id="{E3D07D4B-5E32-4838-ACE6-46527D9BC457}"/>
              </a:ext>
            </a:extLst>
          </p:cNvPr>
          <p:cNvGrpSpPr/>
          <p:nvPr userDrawn="1"/>
        </p:nvGrpSpPr>
        <p:grpSpPr>
          <a:xfrm flipH="1" flipV="1">
            <a:off x="10326365" y="5674609"/>
            <a:ext cx="2031892" cy="1393211"/>
            <a:chOff x="-155537" y="-208099"/>
            <a:chExt cx="2031892" cy="1393211"/>
          </a:xfrm>
        </p:grpSpPr>
        <p:sp>
          <p:nvSpPr>
            <p:cNvPr id="14" name="任意多边形: 形状 13">
              <a:extLst>
                <a:ext uri="{FF2B5EF4-FFF2-40B4-BE49-F238E27FC236}">
                  <a16:creationId xmlns:a16="http://schemas.microsoft.com/office/drawing/2014/main" id="{2D137AFD-9D9D-47F1-A4CD-0F8804ED98A0}"/>
                </a:ext>
              </a:extLst>
            </p:cNvPr>
            <p:cNvSpPr/>
            <p:nvPr userDrawn="1"/>
          </p:nvSpPr>
          <p:spPr>
            <a:xfrm rot="15300000">
              <a:off x="155806" y="-517754"/>
              <a:ext cx="1347257" cy="1969943"/>
            </a:xfrm>
            <a:custGeom>
              <a:avLst/>
              <a:gdLst>
                <a:gd name="connsiteX0" fmla="*/ 1347257 w 1347257"/>
                <a:gd name="connsiteY0" fmla="*/ 276149 h 1969943"/>
                <a:gd name="connsiteX1" fmla="*/ 893406 w 1347257"/>
                <a:gd name="connsiteY1" fmla="*/ 1969943 h 1969943"/>
                <a:gd name="connsiteX2" fmla="*/ 735205 w 1347257"/>
                <a:gd name="connsiteY2" fmla="*/ 1920835 h 1969943"/>
                <a:gd name="connsiteX3" fmla="*/ 0 w 1347257"/>
                <a:gd name="connsiteY3" fmla="*/ 811668 h 1969943"/>
                <a:gd name="connsiteX4" fmla="*/ 274881 w 1347257"/>
                <a:gd name="connsiteY4" fmla="*/ 45962 h 1969943"/>
                <a:gd name="connsiteX5" fmla="*/ 316654 w 1347257"/>
                <a:gd name="connsiteY5" fmla="*/ 0 h 196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257" h="1969943">
                  <a:moveTo>
                    <a:pt x="1347257" y="276149"/>
                  </a:moveTo>
                  <a:lnTo>
                    <a:pt x="893406" y="1969943"/>
                  </a:lnTo>
                  <a:lnTo>
                    <a:pt x="735205" y="1920835"/>
                  </a:lnTo>
                  <a:cubicBezTo>
                    <a:pt x="303156" y="1738094"/>
                    <a:pt x="0" y="1310284"/>
                    <a:pt x="0" y="811668"/>
                  </a:cubicBezTo>
                  <a:cubicBezTo>
                    <a:pt x="0" y="520809"/>
                    <a:pt x="103157" y="254043"/>
                    <a:pt x="274881" y="45962"/>
                  </a:cubicBezTo>
                  <a:lnTo>
                    <a:pt x="316654" y="0"/>
                  </a:lnTo>
                  <a:close/>
                </a:path>
              </a:pathLst>
            </a:custGeom>
            <a:gradFill>
              <a:gsLst>
                <a:gs pos="0">
                  <a:schemeClr val="accent1"/>
                </a:gs>
                <a:gs pos="7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形状 14">
              <a:extLst>
                <a:ext uri="{FF2B5EF4-FFF2-40B4-BE49-F238E27FC236}">
                  <a16:creationId xmlns:a16="http://schemas.microsoft.com/office/drawing/2014/main" id="{22B1D28F-7481-45B0-8860-B137C9B99852}"/>
                </a:ext>
              </a:extLst>
            </p:cNvPr>
            <p:cNvSpPr/>
            <p:nvPr userDrawn="1"/>
          </p:nvSpPr>
          <p:spPr>
            <a:xfrm rot="15300000">
              <a:off x="171740" y="-519503"/>
              <a:ext cx="1393211" cy="2016019"/>
            </a:xfrm>
            <a:custGeom>
              <a:avLst/>
              <a:gdLst>
                <a:gd name="connsiteX0" fmla="*/ 932250 w 1393211"/>
                <a:gd name="connsiteY0" fmla="*/ 2016019 h 2016019"/>
                <a:gd name="connsiteX1" fmla="*/ 883472 w 1393211"/>
                <a:gd name="connsiteY1" fmla="*/ 2003477 h 2016019"/>
                <a:gd name="connsiteX2" fmla="*/ 0 w 1393211"/>
                <a:gd name="connsiteY2" fmla="*/ 802630 h 2016019"/>
                <a:gd name="connsiteX3" fmla="*/ 287124 w 1393211"/>
                <a:gd name="connsiteY3" fmla="*/ 2822 h 2016019"/>
                <a:gd name="connsiteX4" fmla="*/ 289689 w 1393211"/>
                <a:gd name="connsiteY4" fmla="*/ 0 h 2016019"/>
                <a:gd name="connsiteX5" fmla="*/ 1393211 w 1393211"/>
                <a:gd name="connsiteY5" fmla="*/ 295687 h 201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3211" h="2016019">
                  <a:moveTo>
                    <a:pt x="932250" y="2016019"/>
                  </a:moveTo>
                  <a:lnTo>
                    <a:pt x="883472" y="2003477"/>
                  </a:lnTo>
                  <a:cubicBezTo>
                    <a:pt x="371633" y="1844279"/>
                    <a:pt x="0" y="1366854"/>
                    <a:pt x="0" y="802630"/>
                  </a:cubicBezTo>
                  <a:cubicBezTo>
                    <a:pt x="0" y="498817"/>
                    <a:pt x="107752" y="220171"/>
                    <a:pt x="287124" y="2822"/>
                  </a:cubicBezTo>
                  <a:lnTo>
                    <a:pt x="289689" y="0"/>
                  </a:lnTo>
                  <a:lnTo>
                    <a:pt x="1393211" y="29568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6" name="矩形: 圆角 15">
            <a:extLst>
              <a:ext uri="{FF2B5EF4-FFF2-40B4-BE49-F238E27FC236}">
                <a16:creationId xmlns:a16="http://schemas.microsoft.com/office/drawing/2014/main" id="{3351969F-B3AA-4349-A15F-185F7B50A8DD}"/>
              </a:ext>
            </a:extLst>
          </p:cNvPr>
          <p:cNvSpPr/>
          <p:nvPr userDrawn="1"/>
        </p:nvSpPr>
        <p:spPr>
          <a:xfrm>
            <a:off x="6434391" y="3407033"/>
            <a:ext cx="672468" cy="97531"/>
          </a:xfrm>
          <a:prstGeom prst="roundRect">
            <a:avLst>
              <a:gd name="adj" fmla="val 50000"/>
            </a:avLst>
          </a:prstGeom>
          <a:gradFill flip="none" rotWithShape="1">
            <a:gsLst>
              <a:gs pos="0">
                <a:schemeClr val="accent2"/>
              </a:gs>
              <a:gs pos="70000">
                <a:schemeClr val="accent1"/>
              </a:gs>
            </a:gsLst>
            <a:lin ang="5400000" scaled="1"/>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448ECFE1-FF45-4EB7-9806-0BD4999C59F2}"/>
              </a:ext>
            </a:extLst>
          </p:cNvPr>
          <p:cNvCxnSpPr>
            <a:stCxn id="16" idx="3"/>
          </p:cNvCxnSpPr>
          <p:nvPr userDrawn="1"/>
        </p:nvCxnSpPr>
        <p:spPr>
          <a:xfrm flipV="1">
            <a:off x="7106859" y="3455798"/>
            <a:ext cx="1996501"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64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页④">
    <p:bg>
      <p:bgPr>
        <a:solidFill>
          <a:srgbClr val="F5EFFF"/>
        </a:solidFill>
        <a:effectLst/>
      </p:bgPr>
    </p:bg>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C0261220-682B-435A-8960-93782B020DE5}"/>
              </a:ext>
            </a:extLst>
          </p:cNvPr>
          <p:cNvSpPr/>
          <p:nvPr userDrawn="1"/>
        </p:nvSpPr>
        <p:spPr>
          <a:xfrm rot="18587756">
            <a:off x="3045427" y="1717422"/>
            <a:ext cx="2158860" cy="351664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solidFill>
          <a:ln>
            <a:noFill/>
          </a:ln>
          <a:effectLst>
            <a:outerShdw blurRad="101600" dist="38100" dir="3000000" algn="ctr" rotWithShape="0">
              <a:schemeClr val="accent3">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形状 2">
            <a:extLst>
              <a:ext uri="{FF2B5EF4-FFF2-40B4-BE49-F238E27FC236}">
                <a16:creationId xmlns:a16="http://schemas.microsoft.com/office/drawing/2014/main" id="{03F005B8-BA7A-4703-BBCD-1D6C5FE86906}"/>
              </a:ext>
            </a:extLst>
          </p:cNvPr>
          <p:cNvSpPr/>
          <p:nvPr userDrawn="1"/>
        </p:nvSpPr>
        <p:spPr>
          <a:xfrm rot="14593416">
            <a:off x="3154426" y="2141979"/>
            <a:ext cx="2158860" cy="304013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形状 3">
            <a:extLst>
              <a:ext uri="{FF2B5EF4-FFF2-40B4-BE49-F238E27FC236}">
                <a16:creationId xmlns:a16="http://schemas.microsoft.com/office/drawing/2014/main" id="{E5C7BDC1-F271-4529-AF0E-EDAA6A9676D1}"/>
              </a:ext>
            </a:extLst>
          </p:cNvPr>
          <p:cNvSpPr/>
          <p:nvPr userDrawn="1"/>
        </p:nvSpPr>
        <p:spPr>
          <a:xfrm rot="5691750">
            <a:off x="2959218" y="2020579"/>
            <a:ext cx="2331279" cy="3282933"/>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形 18">
            <a:extLst>
              <a:ext uri="{FF2B5EF4-FFF2-40B4-BE49-F238E27FC236}">
                <a16:creationId xmlns:a16="http://schemas.microsoft.com/office/drawing/2014/main" id="{994159F4-2C44-4F4F-A27A-74A04292F7D1}"/>
              </a:ext>
            </a:extLst>
          </p:cNvPr>
          <p:cNvPicPr>
            <a:picLocks noChangeAspect="1"/>
          </p:cNvPicPr>
          <p:nvPr userDrawn="1"/>
        </p:nvPicPr>
        <p:blipFill>
          <a:blip r:embed="rId2">
            <a:extLst>
              <a:ext uri="{96DAC541-7B7A-43D3-8B79-37D633B846F1}">
                <asvg:svgBlip xmlns:asvg="http://schemas.microsoft.com/office/drawing/2016/SVG/main" r:embed="rId3"/>
              </a:ext>
            </a:extLst>
          </a:blip>
          <a:srcRect l="53424"/>
          <a:stretch>
            <a:fillRect/>
          </a:stretch>
        </p:blipFill>
        <p:spPr>
          <a:xfrm rot="12101902">
            <a:off x="6444686" y="-346786"/>
            <a:ext cx="6625612" cy="3430824"/>
          </a:xfrm>
          <a:custGeom>
            <a:avLst/>
            <a:gdLst>
              <a:gd name="connsiteX0" fmla="*/ 2703595 w 6625612"/>
              <a:gd name="connsiteY0" fmla="*/ 3430824 h 3430824"/>
              <a:gd name="connsiteX1" fmla="*/ 1365178 w 6625612"/>
              <a:gd name="connsiteY1" fmla="*/ 3430824 h 3430824"/>
              <a:gd name="connsiteX2" fmla="*/ 0 w 6625612"/>
              <a:gd name="connsiteY2" fmla="*/ 0 h 3430824"/>
              <a:gd name="connsiteX3" fmla="*/ 6625611 w 6625612"/>
              <a:gd name="connsiteY3" fmla="*/ 0 h 3430824"/>
              <a:gd name="connsiteX4" fmla="*/ 6625612 w 6625612"/>
              <a:gd name="connsiteY4" fmla="*/ 1870193 h 343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5612" h="3430824">
                <a:moveTo>
                  <a:pt x="2703595" y="3430824"/>
                </a:moveTo>
                <a:lnTo>
                  <a:pt x="1365178" y="3430824"/>
                </a:lnTo>
                <a:lnTo>
                  <a:pt x="0" y="0"/>
                </a:lnTo>
                <a:lnTo>
                  <a:pt x="6625611" y="0"/>
                </a:lnTo>
                <a:lnTo>
                  <a:pt x="6625612" y="1870193"/>
                </a:lnTo>
                <a:close/>
              </a:path>
            </a:pathLst>
          </a:custGeom>
        </p:spPr>
      </p:pic>
      <p:sp>
        <p:nvSpPr>
          <p:cNvPr id="9" name="任意多边形: 形状 8">
            <a:extLst>
              <a:ext uri="{FF2B5EF4-FFF2-40B4-BE49-F238E27FC236}">
                <a16:creationId xmlns:a16="http://schemas.microsoft.com/office/drawing/2014/main" id="{0A702622-0631-471A-9336-2AFA04D5B4C9}"/>
              </a:ext>
            </a:extLst>
          </p:cNvPr>
          <p:cNvSpPr/>
          <p:nvPr userDrawn="1"/>
        </p:nvSpPr>
        <p:spPr>
          <a:xfrm rot="9844662">
            <a:off x="2959328" y="1955677"/>
            <a:ext cx="2158860" cy="3040130"/>
          </a:xfrm>
          <a:custGeom>
            <a:avLst/>
            <a:gdLst>
              <a:gd name="connsiteX0" fmla="*/ 0 w 435428"/>
              <a:gd name="connsiteY0" fmla="*/ 217714 h 435428"/>
              <a:gd name="connsiteX1" fmla="*/ 217714 w 435428"/>
              <a:gd name="connsiteY1" fmla="*/ 0 h 435428"/>
              <a:gd name="connsiteX2" fmla="*/ 435428 w 435428"/>
              <a:gd name="connsiteY2" fmla="*/ 217714 h 435428"/>
              <a:gd name="connsiteX3" fmla="*/ 217714 w 435428"/>
              <a:gd name="connsiteY3" fmla="*/ 435428 h 435428"/>
              <a:gd name="connsiteX4" fmla="*/ 0 w 435428"/>
              <a:gd name="connsiteY4" fmla="*/ 217714 h 435428"/>
              <a:gd name="connsiteX0" fmla="*/ 6312 w 499521"/>
              <a:gd name="connsiteY0" fmla="*/ 217714 h 415108"/>
              <a:gd name="connsiteX1" fmla="*/ 224026 w 499521"/>
              <a:gd name="connsiteY1" fmla="*/ 0 h 415108"/>
              <a:gd name="connsiteX2" fmla="*/ 441740 w 499521"/>
              <a:gd name="connsiteY2" fmla="*/ 217714 h 415108"/>
              <a:gd name="connsiteX3" fmla="*/ 447546 w 499521"/>
              <a:gd name="connsiteY3" fmla="*/ 415108 h 415108"/>
              <a:gd name="connsiteX4" fmla="*/ 6312 w 499521"/>
              <a:gd name="connsiteY4" fmla="*/ 217714 h 415108"/>
              <a:gd name="connsiteX0" fmla="*/ 5375 w 542403"/>
              <a:gd name="connsiteY0" fmla="*/ 225954 h 424966"/>
              <a:gd name="connsiteX1" fmla="*/ 223089 w 542403"/>
              <a:gd name="connsiteY1" fmla="*/ 8240 h 424966"/>
              <a:gd name="connsiteX2" fmla="*/ 542403 w 542403"/>
              <a:gd name="connsiteY2" fmla="*/ 114194 h 424966"/>
              <a:gd name="connsiteX3" fmla="*/ 446609 w 542403"/>
              <a:gd name="connsiteY3" fmla="*/ 423348 h 424966"/>
              <a:gd name="connsiteX4" fmla="*/ 5375 w 542403"/>
              <a:gd name="connsiteY4" fmla="*/ 225954 h 42496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64562"/>
              <a:gd name="connsiteY0" fmla="*/ 604438 h 804446"/>
              <a:gd name="connsiteX1" fmla="*/ 103008 w 564562"/>
              <a:gd name="connsiteY1" fmla="*/ 644 h 804446"/>
              <a:gd name="connsiteX2" fmla="*/ 564562 w 564562"/>
              <a:gd name="connsiteY2" fmla="*/ 492678 h 804446"/>
              <a:gd name="connsiteX3" fmla="*/ 468768 w 564562"/>
              <a:gd name="connsiteY3" fmla="*/ 801832 h 804446"/>
              <a:gd name="connsiteX4" fmla="*/ 27534 w 564562"/>
              <a:gd name="connsiteY4" fmla="*/ 604438 h 804446"/>
              <a:gd name="connsiteX0" fmla="*/ 27534 w 571280"/>
              <a:gd name="connsiteY0" fmla="*/ 604476 h 804484"/>
              <a:gd name="connsiteX1" fmla="*/ 103008 w 571280"/>
              <a:gd name="connsiteY1" fmla="*/ 682 h 804484"/>
              <a:gd name="connsiteX2" fmla="*/ 564562 w 571280"/>
              <a:gd name="connsiteY2" fmla="*/ 492716 h 804484"/>
              <a:gd name="connsiteX3" fmla="*/ 468768 w 571280"/>
              <a:gd name="connsiteY3" fmla="*/ 801870 h 804484"/>
              <a:gd name="connsiteX4" fmla="*/ 27534 w 571280"/>
              <a:gd name="connsiteY4" fmla="*/ 604476 h 80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80" h="804484">
                <a:moveTo>
                  <a:pt x="27534" y="604476"/>
                </a:moveTo>
                <a:cubicBezTo>
                  <a:pt x="-33426" y="470945"/>
                  <a:pt x="13504" y="19309"/>
                  <a:pt x="103008" y="682"/>
                </a:cubicBezTo>
                <a:cubicBezTo>
                  <a:pt x="192512" y="-17945"/>
                  <a:pt x="543547" y="350348"/>
                  <a:pt x="564562" y="492716"/>
                </a:cubicBezTo>
                <a:cubicBezTo>
                  <a:pt x="585577" y="635084"/>
                  <a:pt x="558272" y="783243"/>
                  <a:pt x="468768" y="801870"/>
                </a:cubicBezTo>
                <a:cubicBezTo>
                  <a:pt x="379264" y="820497"/>
                  <a:pt x="88494" y="738007"/>
                  <a:pt x="27534" y="604476"/>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DFCEB6A-DE08-443F-8CBA-1E2A7CAEBAD5}"/>
              </a:ext>
            </a:extLst>
          </p:cNvPr>
          <p:cNvSpPr txBox="1"/>
          <p:nvPr userDrawn="1"/>
        </p:nvSpPr>
        <p:spPr>
          <a:xfrm>
            <a:off x="3094429" y="1405065"/>
            <a:ext cx="1888659" cy="3770263"/>
          </a:xfrm>
          <a:prstGeom prst="rect">
            <a:avLst/>
          </a:prstGeom>
          <a:noFill/>
        </p:spPr>
        <p:txBody>
          <a:bodyPr wrap="none" rtlCol="0">
            <a:noAutofit/>
          </a:bodyPr>
          <a:lstStyle/>
          <a:p>
            <a:r>
              <a:rPr lang="en-US" altLang="zh-CN" sz="23900" b="1" dirty="0">
                <a:solidFill>
                  <a:schemeClr val="bg1"/>
                </a:solidFill>
                <a:effectLst>
                  <a:outerShdw blurRad="76200" dist="38100" dir="2700000" algn="tl" rotWithShape="0">
                    <a:schemeClr val="accent3">
                      <a:lumMod val="25000"/>
                      <a:alpha val="20000"/>
                    </a:schemeClr>
                  </a:outerShdw>
                </a:effectLst>
              </a:rPr>
              <a:t>4</a:t>
            </a:r>
            <a:endParaRPr lang="zh-CN" altLang="en-US" sz="23900" b="1" dirty="0">
              <a:solidFill>
                <a:schemeClr val="bg1"/>
              </a:solidFill>
              <a:effectLst>
                <a:outerShdw blurRad="76200" dist="38100" dir="2700000" algn="tl" rotWithShape="0">
                  <a:schemeClr val="accent3">
                    <a:lumMod val="25000"/>
                    <a:alpha val="20000"/>
                  </a:schemeClr>
                </a:outerShdw>
              </a:effectLst>
            </a:endParaRPr>
          </a:p>
        </p:txBody>
      </p:sp>
      <p:grpSp>
        <p:nvGrpSpPr>
          <p:cNvPr id="13" name="组合 12">
            <a:extLst>
              <a:ext uri="{FF2B5EF4-FFF2-40B4-BE49-F238E27FC236}">
                <a16:creationId xmlns:a16="http://schemas.microsoft.com/office/drawing/2014/main" id="{FB4C053A-D833-4661-A4E4-A36879DC5788}"/>
              </a:ext>
            </a:extLst>
          </p:cNvPr>
          <p:cNvGrpSpPr/>
          <p:nvPr userDrawn="1"/>
        </p:nvGrpSpPr>
        <p:grpSpPr>
          <a:xfrm flipV="1">
            <a:off x="-172305" y="5674609"/>
            <a:ext cx="2031892" cy="1393211"/>
            <a:chOff x="-155537" y="-208099"/>
            <a:chExt cx="2031892" cy="1393211"/>
          </a:xfrm>
        </p:grpSpPr>
        <p:sp>
          <p:nvSpPr>
            <p:cNvPr id="14" name="任意多边形: 形状 13">
              <a:extLst>
                <a:ext uri="{FF2B5EF4-FFF2-40B4-BE49-F238E27FC236}">
                  <a16:creationId xmlns:a16="http://schemas.microsoft.com/office/drawing/2014/main" id="{C84312AB-6D34-4E63-8400-0108BF7C8B7F}"/>
                </a:ext>
              </a:extLst>
            </p:cNvPr>
            <p:cNvSpPr/>
            <p:nvPr userDrawn="1"/>
          </p:nvSpPr>
          <p:spPr>
            <a:xfrm rot="15300000">
              <a:off x="155806" y="-517754"/>
              <a:ext cx="1347257" cy="1969943"/>
            </a:xfrm>
            <a:custGeom>
              <a:avLst/>
              <a:gdLst>
                <a:gd name="connsiteX0" fmla="*/ 1347257 w 1347257"/>
                <a:gd name="connsiteY0" fmla="*/ 276149 h 1969943"/>
                <a:gd name="connsiteX1" fmla="*/ 893406 w 1347257"/>
                <a:gd name="connsiteY1" fmla="*/ 1969943 h 1969943"/>
                <a:gd name="connsiteX2" fmla="*/ 735205 w 1347257"/>
                <a:gd name="connsiteY2" fmla="*/ 1920835 h 1969943"/>
                <a:gd name="connsiteX3" fmla="*/ 0 w 1347257"/>
                <a:gd name="connsiteY3" fmla="*/ 811668 h 1969943"/>
                <a:gd name="connsiteX4" fmla="*/ 274881 w 1347257"/>
                <a:gd name="connsiteY4" fmla="*/ 45962 h 1969943"/>
                <a:gd name="connsiteX5" fmla="*/ 316654 w 1347257"/>
                <a:gd name="connsiteY5" fmla="*/ 0 h 196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257" h="1969943">
                  <a:moveTo>
                    <a:pt x="1347257" y="276149"/>
                  </a:moveTo>
                  <a:lnTo>
                    <a:pt x="893406" y="1969943"/>
                  </a:lnTo>
                  <a:lnTo>
                    <a:pt x="735205" y="1920835"/>
                  </a:lnTo>
                  <a:cubicBezTo>
                    <a:pt x="303156" y="1738094"/>
                    <a:pt x="0" y="1310284"/>
                    <a:pt x="0" y="811668"/>
                  </a:cubicBezTo>
                  <a:cubicBezTo>
                    <a:pt x="0" y="520809"/>
                    <a:pt x="103157" y="254043"/>
                    <a:pt x="274881" y="45962"/>
                  </a:cubicBezTo>
                  <a:lnTo>
                    <a:pt x="316654" y="0"/>
                  </a:lnTo>
                  <a:close/>
                </a:path>
              </a:pathLst>
            </a:custGeom>
            <a:gradFill>
              <a:gsLst>
                <a:gs pos="0">
                  <a:schemeClr val="accent1"/>
                </a:gs>
                <a:gs pos="7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形状 14">
              <a:extLst>
                <a:ext uri="{FF2B5EF4-FFF2-40B4-BE49-F238E27FC236}">
                  <a16:creationId xmlns:a16="http://schemas.microsoft.com/office/drawing/2014/main" id="{2BDCC3C4-A837-47A4-BB9B-899D9B138BCE}"/>
                </a:ext>
              </a:extLst>
            </p:cNvPr>
            <p:cNvSpPr/>
            <p:nvPr userDrawn="1"/>
          </p:nvSpPr>
          <p:spPr>
            <a:xfrm rot="15300000">
              <a:off x="171740" y="-519503"/>
              <a:ext cx="1393211" cy="2016019"/>
            </a:xfrm>
            <a:custGeom>
              <a:avLst/>
              <a:gdLst>
                <a:gd name="connsiteX0" fmla="*/ 932250 w 1393211"/>
                <a:gd name="connsiteY0" fmla="*/ 2016019 h 2016019"/>
                <a:gd name="connsiteX1" fmla="*/ 883472 w 1393211"/>
                <a:gd name="connsiteY1" fmla="*/ 2003477 h 2016019"/>
                <a:gd name="connsiteX2" fmla="*/ 0 w 1393211"/>
                <a:gd name="connsiteY2" fmla="*/ 802630 h 2016019"/>
                <a:gd name="connsiteX3" fmla="*/ 287124 w 1393211"/>
                <a:gd name="connsiteY3" fmla="*/ 2822 h 2016019"/>
                <a:gd name="connsiteX4" fmla="*/ 289689 w 1393211"/>
                <a:gd name="connsiteY4" fmla="*/ 0 h 2016019"/>
                <a:gd name="connsiteX5" fmla="*/ 1393211 w 1393211"/>
                <a:gd name="connsiteY5" fmla="*/ 295687 h 201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3211" h="2016019">
                  <a:moveTo>
                    <a:pt x="932250" y="2016019"/>
                  </a:moveTo>
                  <a:lnTo>
                    <a:pt x="883472" y="2003477"/>
                  </a:lnTo>
                  <a:cubicBezTo>
                    <a:pt x="371633" y="1844279"/>
                    <a:pt x="0" y="1366854"/>
                    <a:pt x="0" y="802630"/>
                  </a:cubicBezTo>
                  <a:cubicBezTo>
                    <a:pt x="0" y="498817"/>
                    <a:pt x="107752" y="220171"/>
                    <a:pt x="287124" y="2822"/>
                  </a:cubicBezTo>
                  <a:lnTo>
                    <a:pt x="289689" y="0"/>
                  </a:lnTo>
                  <a:lnTo>
                    <a:pt x="1393211" y="295687"/>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7" name="矩形: 圆角 16">
            <a:extLst>
              <a:ext uri="{FF2B5EF4-FFF2-40B4-BE49-F238E27FC236}">
                <a16:creationId xmlns:a16="http://schemas.microsoft.com/office/drawing/2014/main" id="{82E9F069-DDF9-4C25-8623-020AE8855428}"/>
              </a:ext>
            </a:extLst>
          </p:cNvPr>
          <p:cNvSpPr/>
          <p:nvPr userDrawn="1"/>
        </p:nvSpPr>
        <p:spPr>
          <a:xfrm>
            <a:off x="6434391" y="3407033"/>
            <a:ext cx="672468" cy="97531"/>
          </a:xfrm>
          <a:prstGeom prst="roundRect">
            <a:avLst>
              <a:gd name="adj" fmla="val 50000"/>
            </a:avLst>
          </a:prstGeom>
          <a:gradFill flip="none" rotWithShape="1">
            <a:gsLst>
              <a:gs pos="0">
                <a:schemeClr val="accent2"/>
              </a:gs>
              <a:gs pos="70000">
                <a:schemeClr val="accent1"/>
              </a:gs>
            </a:gsLst>
            <a:lin ang="5400000" scaled="1"/>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92DEA6F5-E728-418C-876A-44B3D4259AAF}"/>
              </a:ext>
            </a:extLst>
          </p:cNvPr>
          <p:cNvCxnSpPr>
            <a:stCxn id="17" idx="3"/>
          </p:cNvCxnSpPr>
          <p:nvPr userDrawn="1"/>
        </p:nvCxnSpPr>
        <p:spPr>
          <a:xfrm flipV="1">
            <a:off x="7106859" y="3455798"/>
            <a:ext cx="1996501" cy="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807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rgbClr val="F5E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0361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5246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56" r:id="rId3"/>
    <p:sldLayoutId id="2147483674" r:id="rId4"/>
    <p:sldLayoutId id="2147483657" r:id="rId5"/>
    <p:sldLayoutId id="2147483658" r:id="rId6"/>
    <p:sldLayoutId id="2147483659" r:id="rId7"/>
    <p:sldLayoutId id="2147483660" r:id="rId8"/>
    <p:sldLayoutId id="2147483676" r:id="rId9"/>
    <p:sldLayoutId id="2147483649" r:id="rId10"/>
    <p:sldLayoutId id="2147483673" r:id="rId11"/>
    <p:sldLayoutId id="2147483672" r:id="rId12"/>
    <p:sldLayoutId id="2147483671" r:id="rId13"/>
    <p:sldLayoutId id="2147483670" r:id="rId14"/>
    <p:sldLayoutId id="2147483669" r:id="rId15"/>
    <p:sldLayoutId id="2147483675" r:id="rId16"/>
    <p:sldLayoutId id="2147483661" r:id="rId17"/>
    <p:sldLayoutId id="2147483667" r:id="rId18"/>
    <p:sldLayoutId id="2147483663" r:id="rId19"/>
    <p:sldLayoutId id="2147483662" r:id="rId20"/>
    <p:sldLayoutId id="2147483668" r:id="rId21"/>
    <p:sldLayoutId id="214748366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34.png"/><Relationship Id="rId5" Type="http://schemas.openxmlformats.org/officeDocument/2006/relationships/image" Target="../media/image33.webp"/><Relationship Id="rId4" Type="http://schemas.openxmlformats.org/officeDocument/2006/relationships/image" Target="../media/image32.web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hyperlink" Target="https://www.abvr360.com/a/2830"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46.jpe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hyperlink" Target="https://wj.qq.com/stat/1/chart?sid=14963546#ques-mount-q-8-AxKf"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000">
              <a:schemeClr val="accent2"/>
            </a:gs>
            <a:gs pos="100000">
              <a:schemeClr val="accent1"/>
            </a:gs>
          </a:gsLst>
          <a:lin ang="2700000" scaled="0"/>
        </a:gradFill>
        <a:effectLst/>
      </p:bgPr>
    </p:bg>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69ECF2B1-6473-41DD-8293-D8AC914C31F4}"/>
              </a:ext>
            </a:extLst>
          </p:cNvPr>
          <p:cNvSpPr txBox="1"/>
          <p:nvPr/>
        </p:nvSpPr>
        <p:spPr>
          <a:xfrm>
            <a:off x="4378027" y="2223116"/>
            <a:ext cx="3435946"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600" b="0" u="none" strike="noStrike" kern="1200" cap="none" spc="0" normalizeH="0" baseline="0" noProof="0" dirty="0">
                <a:ln>
                  <a:noFill/>
                </a:ln>
                <a:solidFill>
                  <a:schemeClr val="bg1"/>
                </a:solidFill>
                <a:effectLst/>
                <a:uLnTx/>
                <a:uFillTx/>
                <a:latin typeface="+mj-ea"/>
                <a:ea typeface="+mj-ea"/>
                <a:cs typeface="思源黑体 Medium" panose="020B0600000000000000" charset="-122"/>
                <a:sym typeface="+mn-ea"/>
              </a:rPr>
              <a:t>分享会</a:t>
            </a:r>
          </a:p>
        </p:txBody>
      </p:sp>
      <p:cxnSp>
        <p:nvCxnSpPr>
          <p:cNvPr id="20" name="直接连接符 19">
            <a:extLst>
              <a:ext uri="{FF2B5EF4-FFF2-40B4-BE49-F238E27FC236}">
                <a16:creationId xmlns:a16="http://schemas.microsoft.com/office/drawing/2014/main" id="{CF3FD2C2-9DDD-4B50-9577-B7C7CC9F60E3}"/>
              </a:ext>
            </a:extLst>
          </p:cNvPr>
          <p:cNvCxnSpPr>
            <a:cxnSpLocks/>
          </p:cNvCxnSpPr>
          <p:nvPr/>
        </p:nvCxnSpPr>
        <p:spPr>
          <a:xfrm>
            <a:off x="7813973" y="2392393"/>
            <a:ext cx="2509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7645F4-4663-43F5-AF23-62E60F187D11}"/>
              </a:ext>
            </a:extLst>
          </p:cNvPr>
          <p:cNvCxnSpPr>
            <a:cxnSpLocks/>
          </p:cNvCxnSpPr>
          <p:nvPr/>
        </p:nvCxnSpPr>
        <p:spPr>
          <a:xfrm>
            <a:off x="1868610" y="2392393"/>
            <a:ext cx="25108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F61F48E0-9C21-4FB4-9C3D-CCCC605FFF26}"/>
              </a:ext>
            </a:extLst>
          </p:cNvPr>
          <p:cNvSpPr/>
          <p:nvPr/>
        </p:nvSpPr>
        <p:spPr>
          <a:xfrm>
            <a:off x="5143833" y="4054411"/>
            <a:ext cx="1904332" cy="432792"/>
          </a:xfrm>
          <a:prstGeom prst="roundRect">
            <a:avLst>
              <a:gd name="adj" fmla="val 50000"/>
            </a:avLst>
          </a:prstGeom>
          <a:gradFill flip="none" rotWithShape="1">
            <a:gsLst>
              <a:gs pos="0">
                <a:schemeClr val="accent3"/>
              </a:gs>
              <a:gs pos="70000">
                <a:schemeClr val="accent3"/>
              </a:gs>
            </a:gsLst>
            <a:lin ang="5400000" scaled="1"/>
            <a:tileRect/>
          </a:gra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sz="1400" dirty="0"/>
              <a:t>汇报人：钟文豪</a:t>
            </a:r>
          </a:p>
        </p:txBody>
      </p:sp>
      <p:sp>
        <p:nvSpPr>
          <p:cNvPr id="18" name="文本框 17">
            <a:extLst>
              <a:ext uri="{FF2B5EF4-FFF2-40B4-BE49-F238E27FC236}">
                <a16:creationId xmlns:a16="http://schemas.microsoft.com/office/drawing/2014/main" id="{0A6F7568-BD27-4B94-B17A-8996196669B3}"/>
              </a:ext>
            </a:extLst>
          </p:cNvPr>
          <p:cNvSpPr txBox="1"/>
          <p:nvPr/>
        </p:nvSpPr>
        <p:spPr>
          <a:xfrm>
            <a:off x="1761001" y="2662896"/>
            <a:ext cx="8716297" cy="923330"/>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r>
              <a:rPr lang="en-US" altLang="zh-CN" b="1" dirty="0">
                <a:gradFill>
                  <a:gsLst>
                    <a:gs pos="100000">
                      <a:schemeClr val="accent2">
                        <a:lumMod val="20000"/>
                        <a:lumOff val="80000"/>
                      </a:schemeClr>
                    </a:gs>
                    <a:gs pos="45000">
                      <a:schemeClr val="bg1"/>
                    </a:gs>
                  </a:gsLst>
                  <a:lin ang="5400000" scaled="1"/>
                </a:gradFill>
                <a:latin typeface="+mj-ea"/>
                <a:ea typeface="+mj-ea"/>
              </a:rPr>
              <a:t>AR</a:t>
            </a:r>
            <a:r>
              <a:rPr lang="zh-CN" altLang="en-US" b="1" dirty="0">
                <a:gradFill>
                  <a:gsLst>
                    <a:gs pos="100000">
                      <a:schemeClr val="accent2">
                        <a:lumMod val="20000"/>
                        <a:lumOff val="80000"/>
                      </a:schemeClr>
                    </a:gs>
                    <a:gs pos="45000">
                      <a:schemeClr val="bg1"/>
                    </a:gs>
                  </a:gsLst>
                  <a:lin ang="5400000" scaled="1"/>
                </a:gradFill>
                <a:latin typeface="+mj-ea"/>
                <a:ea typeface="+mj-ea"/>
              </a:rPr>
              <a:t>眼镜调研</a:t>
            </a:r>
            <a:r>
              <a:rPr lang="en-US" altLang="zh-CN" b="1" dirty="0">
                <a:gradFill>
                  <a:gsLst>
                    <a:gs pos="100000">
                      <a:schemeClr val="accent2">
                        <a:lumMod val="20000"/>
                        <a:lumOff val="80000"/>
                      </a:schemeClr>
                    </a:gs>
                    <a:gs pos="45000">
                      <a:schemeClr val="bg1"/>
                    </a:gs>
                  </a:gsLst>
                  <a:lin ang="5400000" scaled="1"/>
                </a:gradFill>
                <a:latin typeface="+mj-ea"/>
                <a:ea typeface="+mj-ea"/>
              </a:rPr>
              <a:t>&amp;</a:t>
            </a:r>
            <a:r>
              <a:rPr lang="zh-CN" altLang="en-US" b="1" dirty="0">
                <a:gradFill>
                  <a:gsLst>
                    <a:gs pos="100000">
                      <a:schemeClr val="accent2">
                        <a:lumMod val="20000"/>
                        <a:lumOff val="80000"/>
                      </a:schemeClr>
                    </a:gs>
                    <a:gs pos="45000">
                      <a:schemeClr val="bg1"/>
                    </a:gs>
                  </a:gsLst>
                  <a:lin ang="5400000" scaled="1"/>
                </a:gradFill>
                <a:latin typeface="+mj-ea"/>
                <a:ea typeface="+mj-ea"/>
              </a:rPr>
              <a:t>杂七杂八</a:t>
            </a:r>
          </a:p>
        </p:txBody>
      </p:sp>
    </p:spTree>
    <p:extLst>
      <p:ext uri="{BB962C8B-B14F-4D97-AF65-F5344CB8AC3E}">
        <p14:creationId xmlns:p14="http://schemas.microsoft.com/office/powerpoint/2010/main" val="2633308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EFFF"/>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C7DD756-8FBF-4D1B-9844-C32D38C6F741}"/>
              </a:ext>
            </a:extLst>
          </p:cNvPr>
          <p:cNvSpPr/>
          <p:nvPr/>
        </p:nvSpPr>
        <p:spPr>
          <a:xfrm>
            <a:off x="0" y="1529612"/>
            <a:ext cx="12192000" cy="1189984"/>
          </a:xfrm>
          <a:prstGeom prst="rect">
            <a:avLst/>
          </a:prstGeom>
          <a:gradFill flip="none" rotWithShape="1">
            <a:gsLst>
              <a:gs pos="0">
                <a:schemeClr val="accent2"/>
              </a:gs>
              <a:gs pos="77000">
                <a:schemeClr val="accent1"/>
              </a:gs>
            </a:gsLst>
            <a:lin ang="2700000" scaled="0"/>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7" name="文本框 36">
            <a:extLst>
              <a:ext uri="{FF2B5EF4-FFF2-40B4-BE49-F238E27FC236}">
                <a16:creationId xmlns:a16="http://schemas.microsoft.com/office/drawing/2014/main" id="{D36888D5-02D7-45FE-8820-546A95309164}"/>
              </a:ext>
            </a:extLst>
          </p:cNvPr>
          <p:cNvSpPr txBox="1"/>
          <p:nvPr/>
        </p:nvSpPr>
        <p:spPr>
          <a:xfrm>
            <a:off x="432354" y="1714621"/>
            <a:ext cx="11267809" cy="419154"/>
          </a:xfrm>
          <a:prstGeom prst="rect">
            <a:avLst/>
          </a:prstGeom>
          <a:noFill/>
        </p:spPr>
        <p:txBody>
          <a:bodyPr wrap="square" rtlCol="0">
            <a:spAutoFit/>
          </a:bodyPr>
          <a:lstStyle/>
          <a:p>
            <a:pPr>
              <a:lnSpc>
                <a:spcPct val="130000"/>
              </a:lnSpc>
            </a:pPr>
            <a:r>
              <a:rPr lang="zh-CN" altLang="en-US" dirty="0">
                <a:solidFill>
                  <a:schemeClr val="bg1"/>
                </a:solidFill>
                <a:latin typeface="+mn-ea"/>
                <a:sym typeface="微软雅黑" panose="020B0503020204020204" pitchFamily="34" charset="-122"/>
              </a:rPr>
              <a:t>增强现实需要在三维空间中完成视觉的虚实融合，因此需要特殊的显示装置满足视觉融合感知的需求。</a:t>
            </a:r>
          </a:p>
        </p:txBody>
      </p:sp>
      <p:sp>
        <p:nvSpPr>
          <p:cNvPr id="31" name="文本占位符 30">
            <a:extLst>
              <a:ext uri="{FF2B5EF4-FFF2-40B4-BE49-F238E27FC236}">
                <a16:creationId xmlns:a16="http://schemas.microsoft.com/office/drawing/2014/main" id="{6C36EA7A-C6CF-4C8A-A07B-DD6BAD577B99}"/>
              </a:ext>
            </a:extLst>
          </p:cNvPr>
          <p:cNvSpPr>
            <a:spLocks noGrp="1"/>
          </p:cNvSpPr>
          <p:nvPr>
            <p:ph type="body" sz="quarter" idx="10"/>
          </p:nvPr>
        </p:nvSpPr>
        <p:spPr>
          <a:xfrm>
            <a:off x="837416" y="582219"/>
            <a:ext cx="1237518" cy="387798"/>
          </a:xfrm>
          <a:noFill/>
        </p:spPr>
        <p:txBody>
          <a:bodyPr>
            <a:spAutoFit/>
          </a:bodyPr>
          <a:lstStyle/>
          <a:p>
            <a:r>
              <a:rPr lang="en-US" altLang="zh-CN" dirty="0"/>
              <a:t>AR</a:t>
            </a:r>
            <a:r>
              <a:rPr lang="zh-CN" altLang="en-US" dirty="0"/>
              <a:t>设备</a:t>
            </a:r>
            <a:endParaRPr lang="zh-CN" altLang="en-US" sz="2800" b="1" dirty="0">
              <a:latin typeface="+mj-ea"/>
              <a:ea typeface="+mj-ea"/>
            </a:endParaRPr>
          </a:p>
        </p:txBody>
      </p:sp>
      <p:grpSp>
        <p:nvGrpSpPr>
          <p:cNvPr id="43" name="组合 42">
            <a:extLst>
              <a:ext uri="{FF2B5EF4-FFF2-40B4-BE49-F238E27FC236}">
                <a16:creationId xmlns:a16="http://schemas.microsoft.com/office/drawing/2014/main" id="{A16799BE-5A1B-3095-A54B-F06ECB7D85DD}"/>
              </a:ext>
            </a:extLst>
          </p:cNvPr>
          <p:cNvGrpSpPr/>
          <p:nvPr/>
        </p:nvGrpSpPr>
        <p:grpSpPr>
          <a:xfrm>
            <a:off x="1244466" y="3376460"/>
            <a:ext cx="1792780" cy="2427303"/>
            <a:chOff x="776800" y="3473090"/>
            <a:chExt cx="1792780" cy="2427303"/>
          </a:xfrm>
        </p:grpSpPr>
        <p:sp>
          <p:nvSpPr>
            <p:cNvPr id="7" name="矩形: 圆角 6">
              <a:extLst>
                <a:ext uri="{FF2B5EF4-FFF2-40B4-BE49-F238E27FC236}">
                  <a16:creationId xmlns:a16="http://schemas.microsoft.com/office/drawing/2014/main" id="{65CECC15-272F-466F-84B8-128C8B1483A4}"/>
                </a:ext>
              </a:extLst>
            </p:cNvPr>
            <p:cNvSpPr/>
            <p:nvPr/>
          </p:nvSpPr>
          <p:spPr>
            <a:xfrm>
              <a:off x="776800" y="3473090"/>
              <a:ext cx="1792780" cy="2427303"/>
            </a:xfrm>
            <a:prstGeom prst="roundRect">
              <a:avLst>
                <a:gd name="adj" fmla="val 6555"/>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 name="文本框 28">
              <a:extLst>
                <a:ext uri="{FF2B5EF4-FFF2-40B4-BE49-F238E27FC236}">
                  <a16:creationId xmlns:a16="http://schemas.microsoft.com/office/drawing/2014/main" id="{4A4F6522-98D4-4092-A21D-E99AB1A7C502}"/>
                </a:ext>
              </a:extLst>
            </p:cNvPr>
            <p:cNvSpPr txBox="1"/>
            <p:nvPr/>
          </p:nvSpPr>
          <p:spPr>
            <a:xfrm>
              <a:off x="965307" y="3746949"/>
              <a:ext cx="1415772" cy="338554"/>
            </a:xfrm>
            <a:prstGeom prst="rect">
              <a:avLst/>
            </a:prstGeom>
            <a:noFill/>
          </p:spPr>
          <p:txBody>
            <a:bodyPr wrap="none" rtlCol="0">
              <a:spAutoFit/>
            </a:bodyPr>
            <a:lstStyle/>
            <a:p>
              <a:pPr algn="ctr"/>
              <a:r>
                <a:rPr lang="zh-CN" altLang="en-US" sz="1600" b="1" dirty="0">
                  <a:latin typeface="+mj-ea"/>
                  <a:ea typeface="+mj-ea"/>
                </a:rPr>
                <a:t>移动手持设备</a:t>
              </a:r>
            </a:p>
          </p:txBody>
        </p:sp>
        <p:sp>
          <p:nvSpPr>
            <p:cNvPr id="20" name="矩形: 圆角 19">
              <a:extLst>
                <a:ext uri="{FF2B5EF4-FFF2-40B4-BE49-F238E27FC236}">
                  <a16:creationId xmlns:a16="http://schemas.microsoft.com/office/drawing/2014/main" id="{890C354C-4CC5-4C47-AC66-AC69BE2EB1DE}"/>
                </a:ext>
              </a:extLst>
            </p:cNvPr>
            <p:cNvSpPr/>
            <p:nvPr/>
          </p:nvSpPr>
          <p:spPr>
            <a:xfrm>
              <a:off x="1481561" y="4220780"/>
              <a:ext cx="383259" cy="65464"/>
            </a:xfrm>
            <a:prstGeom prst="roundRect">
              <a:avLst>
                <a:gd name="adj" fmla="val 50000"/>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0" name="文本框 29">
              <a:extLst>
                <a:ext uri="{FF2B5EF4-FFF2-40B4-BE49-F238E27FC236}">
                  <a16:creationId xmlns:a16="http://schemas.microsoft.com/office/drawing/2014/main" id="{483C2D37-A588-C3CA-BEDC-086B03D31E25}"/>
                </a:ext>
              </a:extLst>
            </p:cNvPr>
            <p:cNvSpPr txBox="1"/>
            <p:nvPr/>
          </p:nvSpPr>
          <p:spPr>
            <a:xfrm>
              <a:off x="1140398" y="4523245"/>
              <a:ext cx="1415772" cy="73866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t>手机</a:t>
              </a:r>
              <a:endParaRPr lang="en-US" altLang="zh-CN" sz="1400" dirty="0"/>
            </a:p>
            <a:p>
              <a:pPr marL="285750" indent="-285750">
                <a:buFont typeface="Arial" panose="020B0604020202020204" pitchFamily="34" charset="0"/>
                <a:buChar char="•"/>
              </a:pPr>
              <a:r>
                <a:rPr lang="zh-CN" altLang="en-US" sz="1400" dirty="0"/>
                <a:t>平板</a:t>
              </a:r>
              <a:endParaRPr lang="en-US" altLang="zh-CN" sz="1400" dirty="0"/>
            </a:p>
            <a:p>
              <a:pPr marL="285750" indent="-285750">
                <a:buFont typeface="Arial" panose="020B0604020202020204" pitchFamily="34" charset="0"/>
                <a:buChar char="•"/>
              </a:pPr>
              <a:r>
                <a:rPr lang="zh-CN" altLang="en-US" sz="1400" dirty="0"/>
                <a:t>电脑</a:t>
              </a:r>
            </a:p>
          </p:txBody>
        </p:sp>
      </p:grpSp>
      <p:grpSp>
        <p:nvGrpSpPr>
          <p:cNvPr id="45" name="组合 44">
            <a:extLst>
              <a:ext uri="{FF2B5EF4-FFF2-40B4-BE49-F238E27FC236}">
                <a16:creationId xmlns:a16="http://schemas.microsoft.com/office/drawing/2014/main" id="{19AFA377-9162-392C-A1A4-2BE8602A8FD1}"/>
              </a:ext>
            </a:extLst>
          </p:cNvPr>
          <p:cNvGrpSpPr/>
          <p:nvPr/>
        </p:nvGrpSpPr>
        <p:grpSpPr>
          <a:xfrm>
            <a:off x="8657220" y="3462207"/>
            <a:ext cx="1792780" cy="2427303"/>
            <a:chOff x="9622420" y="3473090"/>
            <a:chExt cx="1792780" cy="2427303"/>
          </a:xfrm>
        </p:grpSpPr>
        <p:sp>
          <p:nvSpPr>
            <p:cNvPr id="12" name="矩形: 圆角 11">
              <a:extLst>
                <a:ext uri="{FF2B5EF4-FFF2-40B4-BE49-F238E27FC236}">
                  <a16:creationId xmlns:a16="http://schemas.microsoft.com/office/drawing/2014/main" id="{95056EE2-757A-4878-A265-776DD340AF82}"/>
                </a:ext>
              </a:extLst>
            </p:cNvPr>
            <p:cNvSpPr/>
            <p:nvPr/>
          </p:nvSpPr>
          <p:spPr>
            <a:xfrm>
              <a:off x="9622420" y="3473090"/>
              <a:ext cx="1792780" cy="2427303"/>
            </a:xfrm>
            <a:prstGeom prst="roundRect">
              <a:avLst>
                <a:gd name="adj" fmla="val 6555"/>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5" name="文本框 24">
              <a:extLst>
                <a:ext uri="{FF2B5EF4-FFF2-40B4-BE49-F238E27FC236}">
                  <a16:creationId xmlns:a16="http://schemas.microsoft.com/office/drawing/2014/main" id="{DA185979-D63D-430C-BD4E-621D615EF332}"/>
                </a:ext>
              </a:extLst>
            </p:cNvPr>
            <p:cNvSpPr txBox="1"/>
            <p:nvPr/>
          </p:nvSpPr>
          <p:spPr>
            <a:xfrm>
              <a:off x="9810927" y="3746949"/>
              <a:ext cx="1415772" cy="338554"/>
            </a:xfrm>
            <a:prstGeom prst="rect">
              <a:avLst/>
            </a:prstGeom>
            <a:noFill/>
          </p:spPr>
          <p:txBody>
            <a:bodyPr wrap="none" rtlCol="0">
              <a:spAutoFit/>
            </a:bodyPr>
            <a:lstStyle/>
            <a:p>
              <a:pPr algn="ctr"/>
              <a:r>
                <a:rPr lang="zh-CN" altLang="en-US" sz="1600" b="1" dirty="0">
                  <a:latin typeface="+mj-ea"/>
                  <a:ea typeface="+mj-ea"/>
                </a:rPr>
                <a:t>空间增强设备</a:t>
              </a:r>
            </a:p>
          </p:txBody>
        </p:sp>
        <p:sp>
          <p:nvSpPr>
            <p:cNvPr id="26" name="矩形: 圆角 25">
              <a:extLst>
                <a:ext uri="{FF2B5EF4-FFF2-40B4-BE49-F238E27FC236}">
                  <a16:creationId xmlns:a16="http://schemas.microsoft.com/office/drawing/2014/main" id="{EBC68514-6F76-4E44-8393-F1C4C0E40F8B}"/>
                </a:ext>
              </a:extLst>
            </p:cNvPr>
            <p:cNvSpPr/>
            <p:nvPr/>
          </p:nvSpPr>
          <p:spPr>
            <a:xfrm>
              <a:off x="10327181" y="4220780"/>
              <a:ext cx="383259" cy="65464"/>
            </a:xfrm>
            <a:prstGeom prst="roundRect">
              <a:avLst>
                <a:gd name="adj" fmla="val 50000"/>
              </a:avLst>
            </a:prstGeom>
            <a:solidFill>
              <a:schemeClr val="accent3"/>
            </a:solidFill>
            <a:ln>
              <a:noFill/>
            </a:ln>
            <a:effectLst>
              <a:outerShdw blurRad="101600" dist="38100" dir="3000000" algn="ctr" rotWithShape="0">
                <a:schemeClr val="accent3">
                  <a:lumMod val="50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6" name="文本框 35">
              <a:extLst>
                <a:ext uri="{FF2B5EF4-FFF2-40B4-BE49-F238E27FC236}">
                  <a16:creationId xmlns:a16="http://schemas.microsoft.com/office/drawing/2014/main" id="{5675EFEE-16A5-D29E-C6D3-AF3B1E7F9B38}"/>
                </a:ext>
              </a:extLst>
            </p:cNvPr>
            <p:cNvSpPr txBox="1"/>
            <p:nvPr/>
          </p:nvSpPr>
          <p:spPr>
            <a:xfrm>
              <a:off x="9963409" y="4523245"/>
              <a:ext cx="1415772"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t>投影仪</a:t>
              </a:r>
              <a:endParaRPr lang="en-US" altLang="zh-CN" sz="1400" dirty="0"/>
            </a:p>
          </p:txBody>
        </p:sp>
      </p:grpSp>
      <p:grpSp>
        <p:nvGrpSpPr>
          <p:cNvPr id="44" name="组合 43">
            <a:extLst>
              <a:ext uri="{FF2B5EF4-FFF2-40B4-BE49-F238E27FC236}">
                <a16:creationId xmlns:a16="http://schemas.microsoft.com/office/drawing/2014/main" id="{1F81E7A3-C659-E2A9-575E-30E88CFCC2F5}"/>
              </a:ext>
            </a:extLst>
          </p:cNvPr>
          <p:cNvGrpSpPr/>
          <p:nvPr/>
        </p:nvGrpSpPr>
        <p:grpSpPr>
          <a:xfrm>
            <a:off x="4709696" y="3169621"/>
            <a:ext cx="2275074" cy="3080298"/>
            <a:chOff x="4709696" y="3169621"/>
            <a:chExt cx="2275074" cy="3080298"/>
          </a:xfrm>
        </p:grpSpPr>
        <p:sp>
          <p:nvSpPr>
            <p:cNvPr id="10" name="矩形: 圆角 9">
              <a:extLst>
                <a:ext uri="{FF2B5EF4-FFF2-40B4-BE49-F238E27FC236}">
                  <a16:creationId xmlns:a16="http://schemas.microsoft.com/office/drawing/2014/main" id="{F31E5CD2-04A2-4A13-B6E3-B8A62D1A8058}"/>
                </a:ext>
              </a:extLst>
            </p:cNvPr>
            <p:cNvSpPr/>
            <p:nvPr/>
          </p:nvSpPr>
          <p:spPr>
            <a:xfrm>
              <a:off x="4709696" y="3169621"/>
              <a:ext cx="2275074" cy="3080298"/>
            </a:xfrm>
            <a:prstGeom prst="roundRect">
              <a:avLst>
                <a:gd name="adj" fmla="val 6555"/>
              </a:avLst>
            </a:prstGeom>
            <a:gradFill flip="none" rotWithShape="1">
              <a:gsLst>
                <a:gs pos="0">
                  <a:schemeClr val="accent3"/>
                </a:gs>
                <a:gs pos="70000">
                  <a:schemeClr val="accent3"/>
                </a:gs>
              </a:gsLst>
              <a:lin ang="5400000" scaled="1"/>
              <a:tileRect/>
            </a:gra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2" name="文本框 31">
              <a:extLst>
                <a:ext uri="{FF2B5EF4-FFF2-40B4-BE49-F238E27FC236}">
                  <a16:creationId xmlns:a16="http://schemas.microsoft.com/office/drawing/2014/main" id="{619F45E4-52EE-4486-B269-2FBD4CBA3769}"/>
                </a:ext>
              </a:extLst>
            </p:cNvPr>
            <p:cNvSpPr txBox="1"/>
            <p:nvPr/>
          </p:nvSpPr>
          <p:spPr>
            <a:xfrm>
              <a:off x="5062407" y="3453305"/>
              <a:ext cx="1569660" cy="369332"/>
            </a:xfrm>
            <a:prstGeom prst="rect">
              <a:avLst/>
            </a:prstGeom>
            <a:noFill/>
          </p:spPr>
          <p:txBody>
            <a:bodyPr wrap="none" rtlCol="0">
              <a:spAutoFit/>
            </a:bodyPr>
            <a:lstStyle/>
            <a:p>
              <a:pPr algn="ctr"/>
              <a:r>
                <a:rPr lang="zh-CN" altLang="en-US" b="1" dirty="0">
                  <a:solidFill>
                    <a:schemeClr val="bg1"/>
                  </a:solidFill>
                  <a:latin typeface="+mj-ea"/>
                  <a:ea typeface="+mj-ea"/>
                </a:rPr>
                <a:t>可穿戴式设备</a:t>
              </a:r>
            </a:p>
          </p:txBody>
        </p:sp>
        <p:sp>
          <p:nvSpPr>
            <p:cNvPr id="47" name="矩形: 圆角 46">
              <a:extLst>
                <a:ext uri="{FF2B5EF4-FFF2-40B4-BE49-F238E27FC236}">
                  <a16:creationId xmlns:a16="http://schemas.microsoft.com/office/drawing/2014/main" id="{1C16387C-9EBD-4810-98EF-62C40E078092}"/>
                </a:ext>
              </a:extLst>
            </p:cNvPr>
            <p:cNvSpPr/>
            <p:nvPr/>
          </p:nvSpPr>
          <p:spPr>
            <a:xfrm>
              <a:off x="5654797" y="3939254"/>
              <a:ext cx="383259" cy="65464"/>
            </a:xfrm>
            <a:prstGeom prst="roundRect">
              <a:avLst>
                <a:gd name="adj" fmla="val 50000"/>
              </a:avLst>
            </a:prstGeom>
            <a:solidFill>
              <a:schemeClr val="bg1"/>
            </a:solidFill>
            <a:ln>
              <a:noFill/>
            </a:ln>
            <a:effectLst>
              <a:outerShdw blurRad="101600" dist="38100" dir="3000000" algn="ctr" rotWithShape="0">
                <a:srgbClr val="FCA2BA">
                  <a:alpha val="3882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schemeClr val="accent1"/>
                </a:solidFill>
              </a:endParaRPr>
            </a:p>
          </p:txBody>
        </p:sp>
        <p:sp>
          <p:nvSpPr>
            <p:cNvPr id="40" name="文本框 39">
              <a:extLst>
                <a:ext uri="{FF2B5EF4-FFF2-40B4-BE49-F238E27FC236}">
                  <a16:creationId xmlns:a16="http://schemas.microsoft.com/office/drawing/2014/main" id="{B0133F37-FA28-E4CC-DCB0-5828AB9E0A2F}"/>
                </a:ext>
              </a:extLst>
            </p:cNvPr>
            <p:cNvSpPr txBox="1"/>
            <p:nvPr/>
          </p:nvSpPr>
          <p:spPr>
            <a:xfrm>
              <a:off x="5330170" y="4220780"/>
              <a:ext cx="1415772" cy="73866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t>头显</a:t>
              </a:r>
              <a:endParaRPr lang="en-US" altLang="zh-CN" sz="1400" dirty="0"/>
            </a:p>
            <a:p>
              <a:pPr marL="285750" indent="-285750">
                <a:buFont typeface="Arial" panose="020B0604020202020204" pitchFamily="34" charset="0"/>
                <a:buChar char="•"/>
              </a:pPr>
              <a:r>
                <a:rPr lang="en-US" altLang="zh-CN" sz="1400" b="1" dirty="0">
                  <a:solidFill>
                    <a:srgbClr val="FF0000"/>
                  </a:solidFill>
                </a:rPr>
                <a:t>AR</a:t>
              </a:r>
              <a:r>
                <a:rPr lang="zh-CN" altLang="en-US" sz="1400" b="1" dirty="0">
                  <a:solidFill>
                    <a:srgbClr val="FF0000"/>
                  </a:solidFill>
                </a:rPr>
                <a:t>眼镜</a:t>
              </a:r>
              <a:endParaRPr lang="en-US" altLang="zh-CN" sz="1400" b="1" dirty="0">
                <a:solidFill>
                  <a:srgbClr val="FF0000"/>
                </a:solidFill>
              </a:endParaRPr>
            </a:p>
            <a:p>
              <a:pPr marL="285750" indent="-285750">
                <a:buFont typeface="Arial" panose="020B0604020202020204" pitchFamily="34" charset="0"/>
                <a:buChar char="•"/>
              </a:pPr>
              <a:r>
                <a:rPr lang="zh-CN" altLang="en-US" sz="1400" dirty="0"/>
                <a:t>隐形眼镜</a:t>
              </a:r>
            </a:p>
          </p:txBody>
        </p:sp>
      </p:grpSp>
    </p:spTree>
    <p:extLst>
      <p:ext uri="{BB962C8B-B14F-4D97-AF65-F5344CB8AC3E}">
        <p14:creationId xmlns:p14="http://schemas.microsoft.com/office/powerpoint/2010/main" val="253614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8E351E2-2B1E-48C0-800B-E873D63F5CB3}"/>
              </a:ext>
            </a:extLst>
          </p:cNvPr>
          <p:cNvSpPr txBox="1"/>
          <p:nvPr/>
        </p:nvSpPr>
        <p:spPr>
          <a:xfrm>
            <a:off x="8057159" y="1371943"/>
            <a:ext cx="1107996" cy="461665"/>
          </a:xfrm>
          <a:prstGeom prst="rect">
            <a:avLst/>
          </a:prstGeom>
          <a:noFill/>
        </p:spPr>
        <p:txBody>
          <a:bodyPr wrap="none" rtlCol="0">
            <a:spAutoFit/>
          </a:bodyPr>
          <a:lstStyle/>
          <a:p>
            <a:r>
              <a:rPr lang="zh-CN" altLang="en-US" sz="2400" b="1" dirty="0">
                <a:solidFill>
                  <a:schemeClr val="bg1"/>
                </a:solidFill>
                <a:latin typeface="+mj-ea"/>
                <a:ea typeface="+mj-ea"/>
              </a:rPr>
              <a:t>优缺点</a:t>
            </a:r>
          </a:p>
        </p:txBody>
      </p:sp>
      <p:sp>
        <p:nvSpPr>
          <p:cNvPr id="8" name="矩形 7">
            <a:extLst>
              <a:ext uri="{FF2B5EF4-FFF2-40B4-BE49-F238E27FC236}">
                <a16:creationId xmlns:a16="http://schemas.microsoft.com/office/drawing/2014/main" id="{FFE49B26-2993-4CA5-B6AA-8EBDEDF32D1C}"/>
              </a:ext>
            </a:extLst>
          </p:cNvPr>
          <p:cNvSpPr/>
          <p:nvPr/>
        </p:nvSpPr>
        <p:spPr>
          <a:xfrm>
            <a:off x="8057159" y="2122395"/>
            <a:ext cx="3265161" cy="1983300"/>
          </a:xfrm>
          <a:prstGeom prst="rect">
            <a:avLst/>
          </a:prstGeom>
        </p:spPr>
        <p:txBody>
          <a:bodyPr wrap="square">
            <a:spAutoFit/>
          </a:bodyPr>
          <a:lstStyle/>
          <a:p>
            <a:pPr algn="just">
              <a:lnSpc>
                <a:spcPct val="130000"/>
              </a:lnSpc>
            </a:pPr>
            <a:r>
              <a:rPr lang="zh-CN" altLang="en-US" sz="1600" dirty="0">
                <a:solidFill>
                  <a:schemeClr val="bg1"/>
                </a:solidFill>
                <a:latin typeface="+mn-ea"/>
                <a:sym typeface="微软雅黑" panose="020B0503020204020204" pitchFamily="34" charset="-122"/>
              </a:rPr>
              <a:t>优点：</a:t>
            </a:r>
            <a:endParaRPr lang="en-US" altLang="zh-CN" sz="1600" dirty="0">
              <a:solidFill>
                <a:schemeClr val="bg1"/>
              </a:solidFill>
              <a:latin typeface="+mn-ea"/>
              <a:sym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sz="1600" dirty="0">
                <a:solidFill>
                  <a:schemeClr val="bg1"/>
                </a:solidFill>
                <a:latin typeface="+mn-ea"/>
                <a:sym typeface="微软雅黑" panose="020B0503020204020204" pitchFamily="34" charset="-122"/>
              </a:rPr>
              <a:t>解放双手</a:t>
            </a:r>
            <a:endParaRPr lang="en-US" altLang="zh-CN" sz="1600" dirty="0">
              <a:solidFill>
                <a:schemeClr val="bg1"/>
              </a:solidFill>
              <a:latin typeface="+mn-ea"/>
              <a:sym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sz="1600" dirty="0">
                <a:solidFill>
                  <a:schemeClr val="bg1"/>
                </a:solidFill>
                <a:latin typeface="+mn-ea"/>
                <a:sym typeface="微软雅黑" panose="020B0503020204020204" pitchFamily="34" charset="-122"/>
              </a:rPr>
              <a:t>自然便携，轻便舒适</a:t>
            </a:r>
            <a:endParaRPr lang="en-US" altLang="zh-CN" sz="1600" dirty="0">
              <a:solidFill>
                <a:schemeClr val="bg1"/>
              </a:solidFill>
              <a:latin typeface="+mn-ea"/>
              <a:sym typeface="微软雅黑" panose="020B0503020204020204" pitchFamily="34" charset="-122"/>
            </a:endParaRPr>
          </a:p>
          <a:p>
            <a:pPr algn="just">
              <a:lnSpc>
                <a:spcPct val="130000"/>
              </a:lnSpc>
            </a:pPr>
            <a:r>
              <a:rPr lang="zh-CN" altLang="en-US" sz="1600" dirty="0">
                <a:solidFill>
                  <a:schemeClr val="bg1"/>
                </a:solidFill>
                <a:latin typeface="+mn-ea"/>
                <a:sym typeface="微软雅黑" panose="020B0503020204020204" pitchFamily="34" charset="-122"/>
              </a:rPr>
              <a:t>缺点：</a:t>
            </a:r>
            <a:endParaRPr lang="en-US" altLang="zh-CN" sz="1600" dirty="0">
              <a:solidFill>
                <a:schemeClr val="bg1"/>
              </a:solidFill>
              <a:latin typeface="+mn-ea"/>
              <a:sym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sz="1600" dirty="0">
                <a:solidFill>
                  <a:schemeClr val="bg1"/>
                </a:solidFill>
                <a:latin typeface="+mn-ea"/>
                <a:sym typeface="微软雅黑" panose="020B0503020204020204" pitchFamily="34" charset="-122"/>
              </a:rPr>
              <a:t>显示效果和视野限制</a:t>
            </a:r>
            <a:endParaRPr lang="en-US" altLang="zh-CN" sz="1600" dirty="0">
              <a:solidFill>
                <a:schemeClr val="bg1"/>
              </a:solidFill>
              <a:latin typeface="+mn-ea"/>
              <a:sym typeface="微软雅黑" panose="020B0503020204020204" pitchFamily="34" charset="-122"/>
            </a:endParaRPr>
          </a:p>
          <a:p>
            <a:pPr marL="285750" indent="-285750" algn="just">
              <a:lnSpc>
                <a:spcPct val="130000"/>
              </a:lnSpc>
              <a:buFont typeface="Arial" panose="020B0604020202020204" pitchFamily="34" charset="0"/>
              <a:buChar char="•"/>
            </a:pPr>
            <a:r>
              <a:rPr lang="zh-CN" altLang="en-US" sz="1600" dirty="0">
                <a:solidFill>
                  <a:schemeClr val="bg1"/>
                </a:solidFill>
                <a:latin typeface="+mn-ea"/>
                <a:sym typeface="微软雅黑" panose="020B0503020204020204" pitchFamily="34" charset="-122"/>
              </a:rPr>
              <a:t>计算能力和续航</a:t>
            </a:r>
          </a:p>
        </p:txBody>
      </p:sp>
      <p:sp>
        <p:nvSpPr>
          <p:cNvPr id="9" name="文本框 8">
            <a:extLst>
              <a:ext uri="{FF2B5EF4-FFF2-40B4-BE49-F238E27FC236}">
                <a16:creationId xmlns:a16="http://schemas.microsoft.com/office/drawing/2014/main" id="{BA26457E-7CCE-4FFF-9E0A-558971EF5E9A}"/>
              </a:ext>
            </a:extLst>
          </p:cNvPr>
          <p:cNvSpPr txBox="1"/>
          <p:nvPr/>
        </p:nvSpPr>
        <p:spPr>
          <a:xfrm>
            <a:off x="2719071" y="1371943"/>
            <a:ext cx="1415772" cy="461665"/>
          </a:xfrm>
          <a:prstGeom prst="rect">
            <a:avLst/>
          </a:prstGeom>
          <a:noFill/>
        </p:spPr>
        <p:txBody>
          <a:bodyPr wrap="none" rtlCol="0">
            <a:spAutoFit/>
          </a:bodyPr>
          <a:lstStyle/>
          <a:p>
            <a:pPr algn="r"/>
            <a:r>
              <a:rPr lang="zh-CN" altLang="en-US" sz="2400" b="1" dirty="0">
                <a:latin typeface="+mj-ea"/>
                <a:ea typeface="+mj-ea"/>
              </a:rPr>
              <a:t>基本组成</a:t>
            </a:r>
          </a:p>
        </p:txBody>
      </p:sp>
      <p:sp>
        <p:nvSpPr>
          <p:cNvPr id="10" name="矩形 9">
            <a:extLst>
              <a:ext uri="{FF2B5EF4-FFF2-40B4-BE49-F238E27FC236}">
                <a16:creationId xmlns:a16="http://schemas.microsoft.com/office/drawing/2014/main" id="{C13ABF99-9A26-4499-A0CB-041566679991}"/>
              </a:ext>
            </a:extLst>
          </p:cNvPr>
          <p:cNvSpPr/>
          <p:nvPr/>
        </p:nvSpPr>
        <p:spPr>
          <a:xfrm>
            <a:off x="2046514" y="2157462"/>
            <a:ext cx="2396284" cy="1023037"/>
          </a:xfrm>
          <a:prstGeom prst="rect">
            <a:avLst/>
          </a:prstGeom>
        </p:spPr>
        <p:txBody>
          <a:bodyPr wrap="square">
            <a:spAutoFit/>
          </a:bodyPr>
          <a:lstStyle/>
          <a:p>
            <a:pPr algn="just">
              <a:lnSpc>
                <a:spcPct val="130000"/>
              </a:lnSpc>
            </a:pPr>
            <a:r>
              <a:rPr lang="en-US" altLang="zh-CN" sz="1600" dirty="0">
                <a:latin typeface="+mn-ea"/>
                <a:sym typeface="微软雅黑" panose="020B0503020204020204" pitchFamily="34" charset="-122"/>
              </a:rPr>
              <a:t>AR</a:t>
            </a:r>
            <a:r>
              <a:rPr lang="zh-CN" altLang="en-US" sz="1600" dirty="0">
                <a:latin typeface="+mn-ea"/>
                <a:sym typeface="微软雅黑" panose="020B0503020204020204" pitchFamily="34" charset="-122"/>
              </a:rPr>
              <a:t>眼镜主要分为四大模块：摄像头、</a:t>
            </a:r>
            <a:r>
              <a:rPr lang="en-US" altLang="zh-CN" sz="1600" dirty="0">
                <a:latin typeface="+mn-ea"/>
                <a:sym typeface="微软雅黑" panose="020B0503020204020204" pitchFamily="34" charset="-122"/>
              </a:rPr>
              <a:t>CPU</a:t>
            </a:r>
            <a:r>
              <a:rPr lang="zh-CN" altLang="en-US" sz="1600" dirty="0">
                <a:latin typeface="+mn-ea"/>
                <a:sym typeface="微软雅黑" panose="020B0503020204020204" pitchFamily="34" charset="-122"/>
              </a:rPr>
              <a:t>处理中心、光学模组、架托。</a:t>
            </a:r>
          </a:p>
        </p:txBody>
      </p:sp>
      <p:grpSp>
        <p:nvGrpSpPr>
          <p:cNvPr id="3" name="组合 2" descr="3D 眼镜 轮廓">
            <a:extLst>
              <a:ext uri="{FF2B5EF4-FFF2-40B4-BE49-F238E27FC236}">
                <a16:creationId xmlns:a16="http://schemas.microsoft.com/office/drawing/2014/main" id="{96FFBC47-CEC3-4FBE-9092-A02065543501}"/>
              </a:ext>
            </a:extLst>
          </p:cNvPr>
          <p:cNvGrpSpPr/>
          <p:nvPr/>
        </p:nvGrpSpPr>
        <p:grpSpPr>
          <a:xfrm>
            <a:off x="5403056" y="3265563"/>
            <a:ext cx="1385906" cy="894093"/>
            <a:chOff x="5403056" y="3265563"/>
            <a:chExt cx="1385906" cy="894093"/>
          </a:xfrm>
          <a:solidFill>
            <a:schemeClr val="bg1"/>
          </a:solidFill>
        </p:grpSpPr>
        <p:sp>
          <p:nvSpPr>
            <p:cNvPr id="4" name="任意多边形: 形状 3">
              <a:extLst>
                <a:ext uri="{FF2B5EF4-FFF2-40B4-BE49-F238E27FC236}">
                  <a16:creationId xmlns:a16="http://schemas.microsoft.com/office/drawing/2014/main" id="{94E8BC85-C831-42D8-96A6-F5815BF4E40C}"/>
                </a:ext>
              </a:extLst>
            </p:cNvPr>
            <p:cNvSpPr/>
            <p:nvPr/>
          </p:nvSpPr>
          <p:spPr>
            <a:xfrm>
              <a:off x="5502407" y="3612308"/>
              <a:ext cx="198933" cy="260323"/>
            </a:xfrm>
            <a:custGeom>
              <a:avLst/>
              <a:gdLst>
                <a:gd name="connsiteX0" fmla="*/ 33415 w 198933"/>
                <a:gd name="connsiteY0" fmla="*/ 203658 h 260323"/>
                <a:gd name="connsiteX1" fmla="*/ 165163 w 198933"/>
                <a:gd name="connsiteY1" fmla="*/ 258513 h 260323"/>
                <a:gd name="connsiteX2" fmla="*/ 173680 w 198933"/>
                <a:gd name="connsiteY2" fmla="*/ 260324 h 260323"/>
                <a:gd name="connsiteX3" fmla="*/ 198764 w 198933"/>
                <a:gd name="connsiteY3" fmla="*/ 219200 h 260323"/>
                <a:gd name="connsiteX4" fmla="*/ 198934 w 198933"/>
                <a:gd name="connsiteY4" fmla="*/ 123881 h 260323"/>
                <a:gd name="connsiteX5" fmla="*/ 165518 w 198933"/>
                <a:gd name="connsiteY5" fmla="*/ 56666 h 260323"/>
                <a:gd name="connsiteX6" fmla="*/ 33773 w 198933"/>
                <a:gd name="connsiteY6" fmla="*/ 1808 h 260323"/>
                <a:gd name="connsiteX7" fmla="*/ 25257 w 198933"/>
                <a:gd name="connsiteY7" fmla="*/ 0 h 260323"/>
                <a:gd name="connsiteX8" fmla="*/ 170 w 198933"/>
                <a:gd name="connsiteY8" fmla="*/ 41124 h 260323"/>
                <a:gd name="connsiteX9" fmla="*/ 0 w 198933"/>
                <a:gd name="connsiteY9" fmla="*/ 136442 h 260323"/>
                <a:gd name="connsiteX10" fmla="*/ 33415 w 198933"/>
                <a:gd name="connsiteY10" fmla="*/ 203658 h 260323"/>
                <a:gd name="connsiteX11" fmla="*/ 30798 w 198933"/>
                <a:gd name="connsiteY11" fmla="*/ 134987 h 260323"/>
                <a:gd name="connsiteX12" fmla="*/ 102148 w 198933"/>
                <a:gd name="connsiteY12" fmla="*/ 63634 h 260323"/>
                <a:gd name="connsiteX13" fmla="*/ 131188 w 198933"/>
                <a:gd name="connsiteY13" fmla="*/ 75723 h 260323"/>
                <a:gd name="connsiteX14" fmla="*/ 39131 w 198933"/>
                <a:gd name="connsiteY14" fmla="*/ 167792 h 260323"/>
                <a:gd name="connsiteX15" fmla="*/ 30795 w 198933"/>
                <a:gd name="connsiteY15" fmla="*/ 136495 h 260323"/>
                <a:gd name="connsiteX16" fmla="*/ 168130 w 198933"/>
                <a:gd name="connsiteY16" fmla="*/ 123821 h 260323"/>
                <a:gd name="connsiteX17" fmla="*/ 168130 w 198933"/>
                <a:gd name="connsiteY17" fmla="*/ 124791 h 260323"/>
                <a:gd name="connsiteX18" fmla="*/ 96396 w 198933"/>
                <a:gd name="connsiteY18" fmla="*/ 196527 h 260323"/>
                <a:gd name="connsiteX19" fmla="*/ 66427 w 198933"/>
                <a:gd name="connsiteY19" fmla="*/ 184054 h 260323"/>
                <a:gd name="connsiteX20" fmla="*/ 159066 w 198933"/>
                <a:gd name="connsiteY20" fmla="*/ 91401 h 260323"/>
                <a:gd name="connsiteX21" fmla="*/ 168136 w 198933"/>
                <a:gd name="connsiteY21" fmla="*/ 123821 h 260323"/>
                <a:gd name="connsiteX22" fmla="*/ 167457 w 198933"/>
                <a:gd name="connsiteY22" fmla="*/ 226109 h 260323"/>
                <a:gd name="connsiteX23" fmla="*/ 127143 w 198933"/>
                <a:gd name="connsiteY23" fmla="*/ 209324 h 260323"/>
                <a:gd name="connsiteX24" fmla="*/ 168050 w 198933"/>
                <a:gd name="connsiteY24" fmla="*/ 168418 h 260323"/>
                <a:gd name="connsiteX25" fmla="*/ 167971 w 198933"/>
                <a:gd name="connsiteY25" fmla="*/ 219143 h 260323"/>
                <a:gd name="connsiteX26" fmla="*/ 167463 w 198933"/>
                <a:gd name="connsiteY26" fmla="*/ 226109 h 260323"/>
                <a:gd name="connsiteX27" fmla="*/ 31474 w 198933"/>
                <a:gd name="connsiteY27" fmla="*/ 34208 h 260323"/>
                <a:gd name="connsiteX28" fmla="*/ 71407 w 198933"/>
                <a:gd name="connsiteY28" fmla="*/ 50839 h 260323"/>
                <a:gd name="connsiteX29" fmla="*/ 30881 w 198933"/>
                <a:gd name="connsiteY29" fmla="*/ 91365 h 260323"/>
                <a:gd name="connsiteX30" fmla="*/ 30970 w 198933"/>
                <a:gd name="connsiteY30" fmla="*/ 41184 h 260323"/>
                <a:gd name="connsiteX31" fmla="*/ 31474 w 198933"/>
                <a:gd name="connsiteY31" fmla="*/ 34208 h 26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933" h="260323">
                  <a:moveTo>
                    <a:pt x="33415" y="203658"/>
                  </a:moveTo>
                  <a:lnTo>
                    <a:pt x="165163" y="258513"/>
                  </a:lnTo>
                  <a:cubicBezTo>
                    <a:pt x="167853" y="259675"/>
                    <a:pt x="170749" y="260291"/>
                    <a:pt x="173680" y="260324"/>
                  </a:cubicBezTo>
                  <a:cubicBezTo>
                    <a:pt x="188071" y="260324"/>
                    <a:pt x="198721" y="243941"/>
                    <a:pt x="198764" y="219200"/>
                  </a:cubicBezTo>
                  <a:lnTo>
                    <a:pt x="198934" y="123881"/>
                  </a:lnTo>
                  <a:cubicBezTo>
                    <a:pt x="198986" y="94470"/>
                    <a:pt x="184026" y="64370"/>
                    <a:pt x="165518" y="56666"/>
                  </a:cubicBezTo>
                  <a:lnTo>
                    <a:pt x="33773" y="1808"/>
                  </a:lnTo>
                  <a:cubicBezTo>
                    <a:pt x="31083" y="647"/>
                    <a:pt x="28188" y="32"/>
                    <a:pt x="25257" y="0"/>
                  </a:cubicBezTo>
                  <a:cubicBezTo>
                    <a:pt x="10865" y="0"/>
                    <a:pt x="214" y="16383"/>
                    <a:pt x="170" y="41124"/>
                  </a:cubicBezTo>
                  <a:lnTo>
                    <a:pt x="0" y="136442"/>
                  </a:lnTo>
                  <a:cubicBezTo>
                    <a:pt x="-49" y="165857"/>
                    <a:pt x="14908" y="195951"/>
                    <a:pt x="33415" y="203658"/>
                  </a:cubicBezTo>
                  <a:close/>
                  <a:moveTo>
                    <a:pt x="30798" y="134987"/>
                  </a:moveTo>
                  <a:lnTo>
                    <a:pt x="102148" y="63634"/>
                  </a:lnTo>
                  <a:lnTo>
                    <a:pt x="131188" y="75723"/>
                  </a:lnTo>
                  <a:lnTo>
                    <a:pt x="39131" y="167792"/>
                  </a:lnTo>
                  <a:cubicBezTo>
                    <a:pt x="33663" y="158268"/>
                    <a:pt x="30790" y="147477"/>
                    <a:pt x="30795" y="136495"/>
                  </a:cubicBezTo>
                  <a:close/>
                  <a:moveTo>
                    <a:pt x="168130" y="123821"/>
                  </a:moveTo>
                  <a:lnTo>
                    <a:pt x="168130" y="124791"/>
                  </a:lnTo>
                  <a:lnTo>
                    <a:pt x="96396" y="196527"/>
                  </a:lnTo>
                  <a:lnTo>
                    <a:pt x="66427" y="184054"/>
                  </a:lnTo>
                  <a:lnTo>
                    <a:pt x="159066" y="91401"/>
                  </a:lnTo>
                  <a:cubicBezTo>
                    <a:pt x="165018" y="101167"/>
                    <a:pt x="168156" y="112385"/>
                    <a:pt x="168136" y="123821"/>
                  </a:cubicBezTo>
                  <a:close/>
                  <a:moveTo>
                    <a:pt x="167457" y="226109"/>
                  </a:moveTo>
                  <a:lnTo>
                    <a:pt x="127143" y="209324"/>
                  </a:lnTo>
                  <a:lnTo>
                    <a:pt x="168050" y="168418"/>
                  </a:lnTo>
                  <a:lnTo>
                    <a:pt x="167971" y="219143"/>
                  </a:lnTo>
                  <a:cubicBezTo>
                    <a:pt x="167980" y="221474"/>
                    <a:pt x="167811" y="223804"/>
                    <a:pt x="167463" y="226109"/>
                  </a:cubicBezTo>
                  <a:close/>
                  <a:moveTo>
                    <a:pt x="31474" y="34208"/>
                  </a:moveTo>
                  <a:lnTo>
                    <a:pt x="71407" y="50839"/>
                  </a:lnTo>
                  <a:lnTo>
                    <a:pt x="30881" y="91365"/>
                  </a:lnTo>
                  <a:lnTo>
                    <a:pt x="30970" y="41184"/>
                  </a:lnTo>
                  <a:cubicBezTo>
                    <a:pt x="30959" y="38850"/>
                    <a:pt x="31127" y="36517"/>
                    <a:pt x="31474" y="34208"/>
                  </a:cubicBezTo>
                  <a:close/>
                </a:path>
              </a:pathLst>
            </a:custGeom>
            <a:solidFill>
              <a:schemeClr val="bg1"/>
            </a:solidFill>
            <a:ln w="15379" cap="flat">
              <a:noFill/>
              <a:prstDash val="solid"/>
              <a:miter/>
            </a:ln>
          </p:spPr>
          <p:txBody>
            <a:bodyPr rtlCol="0" anchor="ctr">
              <a:spAutoFit/>
            </a:bodyPr>
            <a:lstStyle/>
            <a:p>
              <a:endParaRPr lang="zh-CN" altLang="en-US"/>
            </a:p>
          </p:txBody>
        </p:sp>
        <p:sp>
          <p:nvSpPr>
            <p:cNvPr id="5" name="任意多边形: 形状 4">
              <a:extLst>
                <a:ext uri="{FF2B5EF4-FFF2-40B4-BE49-F238E27FC236}">
                  <a16:creationId xmlns:a16="http://schemas.microsoft.com/office/drawing/2014/main" id="{0E1A3A8E-C562-4AFE-8AA6-B67676457BDD}"/>
                </a:ext>
              </a:extLst>
            </p:cNvPr>
            <p:cNvSpPr/>
            <p:nvPr/>
          </p:nvSpPr>
          <p:spPr>
            <a:xfrm>
              <a:off x="5890032" y="3773702"/>
              <a:ext cx="198933" cy="260320"/>
            </a:xfrm>
            <a:custGeom>
              <a:avLst/>
              <a:gdLst>
                <a:gd name="connsiteX0" fmla="*/ 33414 w 198933"/>
                <a:gd name="connsiteY0" fmla="*/ 203661 h 260320"/>
                <a:gd name="connsiteX1" fmla="*/ 165161 w 198933"/>
                <a:gd name="connsiteY1" fmla="*/ 258510 h 260320"/>
                <a:gd name="connsiteX2" fmla="*/ 173678 w 198933"/>
                <a:gd name="connsiteY2" fmla="*/ 260320 h 260320"/>
                <a:gd name="connsiteX3" fmla="*/ 198763 w 198933"/>
                <a:gd name="connsiteY3" fmla="*/ 219197 h 260320"/>
                <a:gd name="connsiteX4" fmla="*/ 198934 w 198933"/>
                <a:gd name="connsiteY4" fmla="*/ 123878 h 260320"/>
                <a:gd name="connsiteX5" fmla="*/ 165518 w 198933"/>
                <a:gd name="connsiteY5" fmla="*/ 56660 h 260320"/>
                <a:gd name="connsiteX6" fmla="*/ 33773 w 198933"/>
                <a:gd name="connsiteY6" fmla="*/ 1812 h 260320"/>
                <a:gd name="connsiteX7" fmla="*/ 25254 w 198933"/>
                <a:gd name="connsiteY7" fmla="*/ 0 h 260320"/>
                <a:gd name="connsiteX8" fmla="*/ 169 w 198933"/>
                <a:gd name="connsiteY8" fmla="*/ 41125 h 260320"/>
                <a:gd name="connsiteX9" fmla="*/ 0 w 198933"/>
                <a:gd name="connsiteY9" fmla="*/ 136444 h 260320"/>
                <a:gd name="connsiteX10" fmla="*/ 33414 w 198933"/>
                <a:gd name="connsiteY10" fmla="*/ 203661 h 260320"/>
                <a:gd name="connsiteX11" fmla="*/ 30967 w 198933"/>
                <a:gd name="connsiteY11" fmla="*/ 41178 h 260320"/>
                <a:gd name="connsiteX12" fmla="*/ 31471 w 198933"/>
                <a:gd name="connsiteY12" fmla="*/ 34211 h 260320"/>
                <a:gd name="connsiteX13" fmla="*/ 153515 w 198933"/>
                <a:gd name="connsiteY13" fmla="*/ 85027 h 260320"/>
                <a:gd name="connsiteX14" fmla="*/ 168134 w 198933"/>
                <a:gd name="connsiteY14" fmla="*/ 123832 h 260320"/>
                <a:gd name="connsiteX15" fmla="*/ 167964 w 198933"/>
                <a:gd name="connsiteY15" fmla="*/ 219150 h 260320"/>
                <a:gd name="connsiteX16" fmla="*/ 167460 w 198933"/>
                <a:gd name="connsiteY16" fmla="*/ 226117 h 260320"/>
                <a:gd name="connsiteX17" fmla="*/ 45416 w 198933"/>
                <a:gd name="connsiteY17" fmla="*/ 175301 h 260320"/>
                <a:gd name="connsiteX18" fmla="*/ 30798 w 198933"/>
                <a:gd name="connsiteY18" fmla="*/ 136496 h 26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933" h="260320">
                  <a:moveTo>
                    <a:pt x="33414" y="203661"/>
                  </a:moveTo>
                  <a:lnTo>
                    <a:pt x="165161" y="258510"/>
                  </a:lnTo>
                  <a:cubicBezTo>
                    <a:pt x="167851" y="259672"/>
                    <a:pt x="170748" y="260288"/>
                    <a:pt x="173678" y="260320"/>
                  </a:cubicBezTo>
                  <a:cubicBezTo>
                    <a:pt x="188070" y="260320"/>
                    <a:pt x="198719" y="243933"/>
                    <a:pt x="198763" y="219197"/>
                  </a:cubicBezTo>
                  <a:lnTo>
                    <a:pt x="198934" y="123878"/>
                  </a:lnTo>
                  <a:cubicBezTo>
                    <a:pt x="198984" y="94467"/>
                    <a:pt x="184026" y="64367"/>
                    <a:pt x="165518" y="56660"/>
                  </a:cubicBezTo>
                  <a:lnTo>
                    <a:pt x="33773" y="1812"/>
                  </a:lnTo>
                  <a:cubicBezTo>
                    <a:pt x="31081" y="650"/>
                    <a:pt x="28186" y="34"/>
                    <a:pt x="25254" y="0"/>
                  </a:cubicBezTo>
                  <a:cubicBezTo>
                    <a:pt x="10862" y="0"/>
                    <a:pt x="214" y="16384"/>
                    <a:pt x="169" y="41125"/>
                  </a:cubicBezTo>
                  <a:lnTo>
                    <a:pt x="0" y="136444"/>
                  </a:lnTo>
                  <a:cubicBezTo>
                    <a:pt x="-52" y="165860"/>
                    <a:pt x="14908" y="195954"/>
                    <a:pt x="33414" y="203661"/>
                  </a:cubicBezTo>
                  <a:close/>
                  <a:moveTo>
                    <a:pt x="30967" y="41178"/>
                  </a:moveTo>
                  <a:cubicBezTo>
                    <a:pt x="30956" y="38846"/>
                    <a:pt x="31126" y="36517"/>
                    <a:pt x="31471" y="34211"/>
                  </a:cubicBezTo>
                  <a:lnTo>
                    <a:pt x="153515" y="85027"/>
                  </a:lnTo>
                  <a:cubicBezTo>
                    <a:pt x="163486" y="95421"/>
                    <a:pt x="168767" y="109444"/>
                    <a:pt x="168134" y="123832"/>
                  </a:cubicBezTo>
                  <a:lnTo>
                    <a:pt x="167964" y="219150"/>
                  </a:lnTo>
                  <a:cubicBezTo>
                    <a:pt x="167974" y="221482"/>
                    <a:pt x="167806" y="223812"/>
                    <a:pt x="167460" y="226117"/>
                  </a:cubicBezTo>
                  <a:lnTo>
                    <a:pt x="45416" y="175301"/>
                  </a:lnTo>
                  <a:cubicBezTo>
                    <a:pt x="35447" y="164905"/>
                    <a:pt x="30165" y="150885"/>
                    <a:pt x="30798" y="136496"/>
                  </a:cubicBezTo>
                  <a:close/>
                </a:path>
              </a:pathLst>
            </a:custGeom>
            <a:solidFill>
              <a:schemeClr val="bg1"/>
            </a:solidFill>
            <a:ln w="15379" cap="flat">
              <a:noFill/>
              <a:prstDash val="solid"/>
              <a:miter/>
            </a:ln>
          </p:spPr>
          <p:txBody>
            <a:bodyPr rtlCol="0" anchor="ctr">
              <a:spAutoFit/>
            </a:bodyPr>
            <a:lstStyle/>
            <a:p>
              <a:endParaRPr lang="zh-CN" altLang="en-US"/>
            </a:p>
          </p:txBody>
        </p:sp>
        <p:sp>
          <p:nvSpPr>
            <p:cNvPr id="6" name="任意多边形: 形状 5">
              <a:extLst>
                <a:ext uri="{FF2B5EF4-FFF2-40B4-BE49-F238E27FC236}">
                  <a16:creationId xmlns:a16="http://schemas.microsoft.com/office/drawing/2014/main" id="{AEECC3BB-616F-48AC-85DE-89C22996D9B5}"/>
                </a:ext>
              </a:extLst>
            </p:cNvPr>
            <p:cNvSpPr/>
            <p:nvPr/>
          </p:nvSpPr>
          <p:spPr>
            <a:xfrm>
              <a:off x="5403056" y="3265563"/>
              <a:ext cx="1385906" cy="894093"/>
            </a:xfrm>
            <a:custGeom>
              <a:avLst/>
              <a:gdLst>
                <a:gd name="connsiteX0" fmla="*/ 1352297 w 1385906"/>
                <a:gd name="connsiteY0" fmla="*/ 361854 h 894093"/>
                <a:gd name="connsiteX1" fmla="*/ 1217404 w 1385906"/>
                <a:gd name="connsiteY1" fmla="*/ 332113 h 894093"/>
                <a:gd name="connsiteX2" fmla="*/ 777517 w 1385906"/>
                <a:gd name="connsiteY2" fmla="*/ 507211 h 894093"/>
                <a:gd name="connsiteX3" fmla="*/ 775855 w 1385906"/>
                <a:gd name="connsiteY3" fmla="*/ 506207 h 894093"/>
                <a:gd name="connsiteX4" fmla="*/ 263868 w 1385906"/>
                <a:gd name="connsiteY4" fmla="*/ 293026 h 894093"/>
                <a:gd name="connsiteX5" fmla="*/ 278560 w 1385906"/>
                <a:gd name="connsiteY5" fmla="*/ 237615 h 894093"/>
                <a:gd name="connsiteX6" fmla="*/ 454978 w 1385906"/>
                <a:gd name="connsiteY6" fmla="*/ 164502 h 894093"/>
                <a:gd name="connsiteX7" fmla="*/ 482181 w 1385906"/>
                <a:gd name="connsiteY7" fmla="*/ 175737 h 894093"/>
                <a:gd name="connsiteX8" fmla="*/ 483773 w 1385906"/>
                <a:gd name="connsiteY8" fmla="*/ 183735 h 894093"/>
                <a:gd name="connsiteX9" fmla="*/ 483773 w 1385906"/>
                <a:gd name="connsiteY9" fmla="*/ 194260 h 894093"/>
                <a:gd name="connsiteX10" fmla="*/ 469991 w 1385906"/>
                <a:gd name="connsiteY10" fmla="*/ 214323 h 894093"/>
                <a:gd name="connsiteX11" fmla="*/ 433727 w 1385906"/>
                <a:gd name="connsiteY11" fmla="*/ 263616 h 894093"/>
                <a:gd name="connsiteX12" fmla="*/ 433727 w 1385906"/>
                <a:gd name="connsiteY12" fmla="*/ 278561 h 894093"/>
                <a:gd name="connsiteX13" fmla="*/ 443145 w 1385906"/>
                <a:gd name="connsiteY13" fmla="*/ 310037 h 894093"/>
                <a:gd name="connsiteX14" fmla="*/ 504143 w 1385906"/>
                <a:gd name="connsiteY14" fmla="*/ 328279 h 894093"/>
                <a:gd name="connsiteX15" fmla="*/ 519060 w 1385906"/>
                <a:gd name="connsiteY15" fmla="*/ 322444 h 894093"/>
                <a:gd name="connsiteX16" fmla="*/ 631349 w 1385906"/>
                <a:gd name="connsiteY16" fmla="*/ 157955 h 894093"/>
                <a:gd name="connsiteX17" fmla="*/ 631349 w 1385906"/>
                <a:gd name="connsiteY17" fmla="*/ 127012 h 894093"/>
                <a:gd name="connsiteX18" fmla="*/ 597626 w 1385906"/>
                <a:gd name="connsiteY18" fmla="*/ 38339 h 894093"/>
                <a:gd name="connsiteX19" fmla="*/ 462780 w 1385906"/>
                <a:gd name="connsiteY19" fmla="*/ 8773 h 894093"/>
                <a:gd name="connsiteX20" fmla="*/ 9747 w 1385906"/>
                <a:gd name="connsiteY20" fmla="*/ 192554 h 894093"/>
                <a:gd name="connsiteX21" fmla="*/ 7481 w 1385906"/>
                <a:gd name="connsiteY21" fmla="*/ 193691 h 894093"/>
                <a:gd name="connsiteX22" fmla="*/ 616 w 1385906"/>
                <a:gd name="connsiteY22" fmla="*/ 206471 h 894093"/>
                <a:gd name="connsiteX23" fmla="*/ 0 w 1385906"/>
                <a:gd name="connsiteY23" fmla="*/ 552703 h 894093"/>
                <a:gd name="connsiteX24" fmla="*/ 9475 w 1385906"/>
                <a:gd name="connsiteY24" fmla="*/ 566942 h 894093"/>
                <a:gd name="connsiteX25" fmla="*/ 46053 w 1385906"/>
                <a:gd name="connsiteY25" fmla="*/ 582172 h 894093"/>
                <a:gd name="connsiteX26" fmla="*/ 68551 w 1385906"/>
                <a:gd name="connsiteY26" fmla="*/ 627444 h 894093"/>
                <a:gd name="connsiteX27" fmla="*/ 76422 w 1385906"/>
                <a:gd name="connsiteY27" fmla="*/ 634798 h 894093"/>
                <a:gd name="connsiteX28" fmla="*/ 273328 w 1385906"/>
                <a:gd name="connsiteY28" fmla="*/ 716781 h 894093"/>
                <a:gd name="connsiteX29" fmla="*/ 352006 w 1385906"/>
                <a:gd name="connsiteY29" fmla="*/ 685202 h 894093"/>
                <a:gd name="connsiteX30" fmla="*/ 378886 w 1385906"/>
                <a:gd name="connsiteY30" fmla="*/ 634885 h 894093"/>
                <a:gd name="connsiteX31" fmla="*/ 384322 w 1385906"/>
                <a:gd name="connsiteY31" fmla="*/ 629923 h 894093"/>
                <a:gd name="connsiteX32" fmla="*/ 405224 w 1385906"/>
                <a:gd name="connsiteY32" fmla="*/ 655593 h 894093"/>
                <a:gd name="connsiteX33" fmla="*/ 431880 w 1385906"/>
                <a:gd name="connsiteY33" fmla="*/ 728195 h 894093"/>
                <a:gd name="connsiteX34" fmla="*/ 499429 w 1385906"/>
                <a:gd name="connsiteY34" fmla="*/ 810919 h 894093"/>
                <a:gd name="connsiteX35" fmla="*/ 696327 w 1385906"/>
                <a:gd name="connsiteY35" fmla="*/ 892905 h 894093"/>
                <a:gd name="connsiteX36" fmla="*/ 713952 w 1385906"/>
                <a:gd name="connsiteY36" fmla="*/ 888695 h 894093"/>
                <a:gd name="connsiteX37" fmla="*/ 733937 w 1385906"/>
                <a:gd name="connsiteY37" fmla="*/ 865310 h 894093"/>
                <a:gd name="connsiteX38" fmla="*/ 767848 w 1385906"/>
                <a:gd name="connsiteY38" fmla="*/ 868573 h 894093"/>
                <a:gd name="connsiteX39" fmla="*/ 768755 w 1385906"/>
                <a:gd name="connsiteY39" fmla="*/ 868471 h 894093"/>
                <a:gd name="connsiteX40" fmla="*/ 769945 w 1385906"/>
                <a:gd name="connsiteY40" fmla="*/ 868649 h 894093"/>
                <a:gd name="connsiteX41" fmla="*/ 773626 w 1385906"/>
                <a:gd name="connsiteY41" fmla="*/ 867934 h 894093"/>
                <a:gd name="connsiteX42" fmla="*/ 774306 w 1385906"/>
                <a:gd name="connsiteY42" fmla="*/ 867799 h 894093"/>
                <a:gd name="connsiteX43" fmla="*/ 775743 w 1385906"/>
                <a:gd name="connsiteY43" fmla="*/ 867521 h 894093"/>
                <a:gd name="connsiteX44" fmla="*/ 975927 w 1385906"/>
                <a:gd name="connsiteY44" fmla="*/ 786122 h 894093"/>
                <a:gd name="connsiteX45" fmla="*/ 985155 w 1385906"/>
                <a:gd name="connsiteY45" fmla="*/ 775234 h 894093"/>
                <a:gd name="connsiteX46" fmla="*/ 1033449 w 1385906"/>
                <a:gd name="connsiteY46" fmla="*/ 560854 h 894093"/>
                <a:gd name="connsiteX47" fmla="*/ 1209527 w 1385906"/>
                <a:gd name="connsiteY47" fmla="*/ 487876 h 894093"/>
                <a:gd name="connsiteX48" fmla="*/ 1236731 w 1385906"/>
                <a:gd name="connsiteY48" fmla="*/ 499111 h 894093"/>
                <a:gd name="connsiteX49" fmla="*/ 1238323 w 1385906"/>
                <a:gd name="connsiteY49" fmla="*/ 507109 h 894093"/>
                <a:gd name="connsiteX50" fmla="*/ 1238323 w 1385906"/>
                <a:gd name="connsiteY50" fmla="*/ 517634 h 894093"/>
                <a:gd name="connsiteX51" fmla="*/ 1224541 w 1385906"/>
                <a:gd name="connsiteY51" fmla="*/ 537697 h 894093"/>
                <a:gd name="connsiteX52" fmla="*/ 1188277 w 1385906"/>
                <a:gd name="connsiteY52" fmla="*/ 586990 h 894093"/>
                <a:gd name="connsiteX53" fmla="*/ 1188277 w 1385906"/>
                <a:gd name="connsiteY53" fmla="*/ 602780 h 894093"/>
                <a:gd name="connsiteX54" fmla="*/ 1238702 w 1385906"/>
                <a:gd name="connsiteY54" fmla="*/ 655262 h 894093"/>
                <a:gd name="connsiteX55" fmla="*/ 1258692 w 1385906"/>
                <a:gd name="connsiteY55" fmla="*/ 651652 h 894093"/>
                <a:gd name="connsiteX56" fmla="*/ 1273609 w 1385906"/>
                <a:gd name="connsiteY56" fmla="*/ 645818 h 894093"/>
                <a:gd name="connsiteX57" fmla="*/ 1385888 w 1385906"/>
                <a:gd name="connsiteY57" fmla="*/ 481328 h 894093"/>
                <a:gd name="connsiteX58" fmla="*/ 1385888 w 1385906"/>
                <a:gd name="connsiteY58" fmla="*/ 450452 h 894093"/>
                <a:gd name="connsiteX59" fmla="*/ 1352297 w 1385906"/>
                <a:gd name="connsiteY59" fmla="*/ 361854 h 894093"/>
                <a:gd name="connsiteX60" fmla="*/ 474260 w 1385906"/>
                <a:gd name="connsiteY60" fmla="*/ 37342 h 894093"/>
                <a:gd name="connsiteX61" fmla="*/ 563011 w 1385906"/>
                <a:gd name="connsiteY61" fmla="*/ 48753 h 894093"/>
                <a:gd name="connsiteX62" fmla="*/ 600551 w 1385906"/>
                <a:gd name="connsiteY62" fmla="*/ 126384 h 894093"/>
                <a:gd name="connsiteX63" fmla="*/ 600551 w 1385906"/>
                <a:gd name="connsiteY63" fmla="*/ 157936 h 894093"/>
                <a:gd name="connsiteX64" fmla="*/ 507851 w 1385906"/>
                <a:gd name="connsiteY64" fmla="*/ 293753 h 894093"/>
                <a:gd name="connsiteX65" fmla="*/ 492940 w 1385906"/>
                <a:gd name="connsiteY65" fmla="*/ 299588 h 894093"/>
                <a:gd name="connsiteX66" fmla="*/ 465951 w 1385906"/>
                <a:gd name="connsiteY66" fmla="*/ 287745 h 894093"/>
                <a:gd name="connsiteX67" fmla="*/ 464526 w 1385906"/>
                <a:gd name="connsiteY67" fmla="*/ 280175 h 894093"/>
                <a:gd name="connsiteX68" fmla="*/ 464526 w 1385906"/>
                <a:gd name="connsiteY68" fmla="*/ 264067 h 894093"/>
                <a:gd name="connsiteX69" fmla="*/ 478308 w 1385906"/>
                <a:gd name="connsiteY69" fmla="*/ 244006 h 894093"/>
                <a:gd name="connsiteX70" fmla="*/ 514572 w 1385906"/>
                <a:gd name="connsiteY70" fmla="*/ 194713 h 894093"/>
                <a:gd name="connsiteX71" fmla="*/ 514572 w 1385906"/>
                <a:gd name="connsiteY71" fmla="*/ 185970 h 894093"/>
                <a:gd name="connsiteX72" fmla="*/ 501209 w 1385906"/>
                <a:gd name="connsiteY72" fmla="*/ 149030 h 894093"/>
                <a:gd name="connsiteX73" fmla="*/ 443181 w 1385906"/>
                <a:gd name="connsiteY73" fmla="*/ 136050 h 894093"/>
                <a:gd name="connsiteX74" fmla="*/ 259734 w 1385906"/>
                <a:gd name="connsiteY74" fmla="*/ 212081 h 894093"/>
                <a:gd name="connsiteX75" fmla="*/ 250743 w 1385906"/>
                <a:gd name="connsiteY75" fmla="*/ 222363 h 894093"/>
                <a:gd name="connsiteX76" fmla="*/ 235173 w 1385906"/>
                <a:gd name="connsiteY76" fmla="*/ 281078 h 894093"/>
                <a:gd name="connsiteX77" fmla="*/ 56589 w 1385906"/>
                <a:gd name="connsiteY77" fmla="*/ 206722 h 894093"/>
                <a:gd name="connsiteX78" fmla="*/ 56589 w 1385906"/>
                <a:gd name="connsiteY78" fmla="*/ 206436 h 894093"/>
                <a:gd name="connsiteX79" fmla="*/ 753952 w 1385906"/>
                <a:gd name="connsiteY79" fmla="*/ 836302 h 894093"/>
                <a:gd name="connsiteX80" fmla="*/ 728914 w 1385906"/>
                <a:gd name="connsiteY80" fmla="*/ 833881 h 894093"/>
                <a:gd name="connsiteX81" fmla="*/ 715728 w 1385906"/>
                <a:gd name="connsiteY81" fmla="*/ 839203 h 894093"/>
                <a:gd name="connsiteX82" fmla="*/ 697808 w 1385906"/>
                <a:gd name="connsiteY82" fmla="*/ 860167 h 894093"/>
                <a:gd name="connsiteX83" fmla="*/ 511257 w 1385906"/>
                <a:gd name="connsiteY83" fmla="*/ 782497 h 894093"/>
                <a:gd name="connsiteX84" fmla="*/ 460789 w 1385906"/>
                <a:gd name="connsiteY84" fmla="*/ 717579 h 894093"/>
                <a:gd name="connsiteX85" fmla="*/ 434128 w 1385906"/>
                <a:gd name="connsiteY85" fmla="*/ 644976 h 894093"/>
                <a:gd name="connsiteX86" fmla="*/ 386450 w 1385906"/>
                <a:gd name="connsiteY86" fmla="*/ 599201 h 894093"/>
                <a:gd name="connsiteX87" fmla="*/ 383986 w 1385906"/>
                <a:gd name="connsiteY87" fmla="*/ 599110 h 894093"/>
                <a:gd name="connsiteX88" fmla="*/ 351707 w 1385906"/>
                <a:gd name="connsiteY88" fmla="*/ 620388 h 894093"/>
                <a:gd name="connsiteX89" fmla="*/ 324835 w 1385906"/>
                <a:gd name="connsiteY89" fmla="*/ 670690 h 894093"/>
                <a:gd name="connsiteX90" fmla="*/ 286923 w 1385906"/>
                <a:gd name="connsiteY90" fmla="*/ 689041 h 894093"/>
                <a:gd name="connsiteX91" fmla="*/ 285151 w 1385906"/>
                <a:gd name="connsiteY91" fmla="*/ 688360 h 894093"/>
                <a:gd name="connsiteX92" fmla="*/ 93566 w 1385906"/>
                <a:gd name="connsiteY92" fmla="*/ 608584 h 894093"/>
                <a:gd name="connsiteX93" fmla="*/ 71084 w 1385906"/>
                <a:gd name="connsiteY93" fmla="*/ 563342 h 894093"/>
                <a:gd name="connsiteX94" fmla="*/ 63201 w 1385906"/>
                <a:gd name="connsiteY94" fmla="*/ 555966 h 894093"/>
                <a:gd name="connsiteX95" fmla="*/ 30813 w 1385906"/>
                <a:gd name="connsiteY95" fmla="*/ 542478 h 894093"/>
                <a:gd name="connsiteX96" fmla="*/ 31377 w 1385906"/>
                <a:gd name="connsiteY96" fmla="*/ 229801 h 894093"/>
                <a:gd name="connsiteX97" fmla="*/ 31502 w 1385906"/>
                <a:gd name="connsiteY97" fmla="*/ 229642 h 894093"/>
                <a:gd name="connsiteX98" fmla="*/ 31589 w 1385906"/>
                <a:gd name="connsiteY98" fmla="*/ 229659 h 894093"/>
                <a:gd name="connsiteX99" fmla="*/ 754516 w 1385906"/>
                <a:gd name="connsiteY99" fmla="*/ 530674 h 894093"/>
                <a:gd name="connsiteX100" fmla="*/ 1355090 w 1385906"/>
                <a:gd name="connsiteY100" fmla="*/ 481310 h 894093"/>
                <a:gd name="connsiteX101" fmla="*/ 1262390 w 1385906"/>
                <a:gd name="connsiteY101" fmla="*/ 617127 h 894093"/>
                <a:gd name="connsiteX102" fmla="*/ 1247479 w 1385906"/>
                <a:gd name="connsiteY102" fmla="*/ 622961 h 894093"/>
                <a:gd name="connsiteX103" fmla="*/ 1220490 w 1385906"/>
                <a:gd name="connsiteY103" fmla="*/ 611118 h 894093"/>
                <a:gd name="connsiteX104" fmla="*/ 1219065 w 1385906"/>
                <a:gd name="connsiteY104" fmla="*/ 603548 h 894093"/>
                <a:gd name="connsiteX105" fmla="*/ 1219065 w 1385906"/>
                <a:gd name="connsiteY105" fmla="*/ 587441 h 894093"/>
                <a:gd name="connsiteX106" fmla="*/ 1232847 w 1385906"/>
                <a:gd name="connsiteY106" fmla="*/ 567380 h 894093"/>
                <a:gd name="connsiteX107" fmla="*/ 1269111 w 1385906"/>
                <a:gd name="connsiteY107" fmla="*/ 518087 h 894093"/>
                <a:gd name="connsiteX108" fmla="*/ 1269111 w 1385906"/>
                <a:gd name="connsiteY108" fmla="*/ 509369 h 894093"/>
                <a:gd name="connsiteX109" fmla="*/ 1255793 w 1385906"/>
                <a:gd name="connsiteY109" fmla="*/ 472451 h 894093"/>
                <a:gd name="connsiteX110" fmla="*/ 1197719 w 1385906"/>
                <a:gd name="connsiteY110" fmla="*/ 459424 h 894093"/>
                <a:gd name="connsiteX111" fmla="*/ 1014271 w 1385906"/>
                <a:gd name="connsiteY111" fmla="*/ 535455 h 894093"/>
                <a:gd name="connsiteX112" fmla="*/ 1005144 w 1385906"/>
                <a:gd name="connsiteY112" fmla="*/ 546297 h 894093"/>
                <a:gd name="connsiteX113" fmla="*/ 956866 w 1385906"/>
                <a:gd name="connsiteY113" fmla="*/ 760617 h 894093"/>
                <a:gd name="connsiteX114" fmla="*/ 785336 w 1385906"/>
                <a:gd name="connsiteY114" fmla="*/ 830363 h 894093"/>
                <a:gd name="connsiteX115" fmla="*/ 785336 w 1385906"/>
                <a:gd name="connsiteY115" fmla="*/ 537244 h 894093"/>
                <a:gd name="connsiteX116" fmla="*/ 1228794 w 1385906"/>
                <a:gd name="connsiteY116" fmla="*/ 360716 h 894093"/>
                <a:gd name="connsiteX117" fmla="*/ 1317557 w 1385906"/>
                <a:gd name="connsiteY117" fmla="*/ 372136 h 894093"/>
                <a:gd name="connsiteX118" fmla="*/ 1355090 w 1385906"/>
                <a:gd name="connsiteY118" fmla="*/ 449764 h 894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1385906" h="894093">
                  <a:moveTo>
                    <a:pt x="1352297" y="361854"/>
                  </a:moveTo>
                  <a:cubicBezTo>
                    <a:pt x="1317677" y="325231"/>
                    <a:pt x="1264214" y="313444"/>
                    <a:pt x="1217404" y="332113"/>
                  </a:cubicBezTo>
                  <a:lnTo>
                    <a:pt x="777517" y="507211"/>
                  </a:lnTo>
                  <a:cubicBezTo>
                    <a:pt x="776986" y="506839"/>
                    <a:pt x="776431" y="506504"/>
                    <a:pt x="775855" y="506207"/>
                  </a:cubicBezTo>
                  <a:lnTo>
                    <a:pt x="263868" y="293026"/>
                  </a:lnTo>
                  <a:lnTo>
                    <a:pt x="278560" y="237615"/>
                  </a:lnTo>
                  <a:lnTo>
                    <a:pt x="454978" y="164502"/>
                  </a:lnTo>
                  <a:cubicBezTo>
                    <a:pt x="465592" y="160092"/>
                    <a:pt x="477771" y="165123"/>
                    <a:pt x="482181" y="175737"/>
                  </a:cubicBezTo>
                  <a:cubicBezTo>
                    <a:pt x="483234" y="178272"/>
                    <a:pt x="483775" y="180990"/>
                    <a:pt x="483773" y="183735"/>
                  </a:cubicBezTo>
                  <a:lnTo>
                    <a:pt x="483773" y="194260"/>
                  </a:lnTo>
                  <a:cubicBezTo>
                    <a:pt x="484004" y="203225"/>
                    <a:pt x="478442" y="211322"/>
                    <a:pt x="469991" y="214323"/>
                  </a:cubicBezTo>
                  <a:cubicBezTo>
                    <a:pt x="448399" y="221020"/>
                    <a:pt x="433692" y="241009"/>
                    <a:pt x="433727" y="263616"/>
                  </a:cubicBezTo>
                  <a:lnTo>
                    <a:pt x="433727" y="278561"/>
                  </a:lnTo>
                  <a:cubicBezTo>
                    <a:pt x="433486" y="289782"/>
                    <a:pt x="436781" y="300793"/>
                    <a:pt x="443145" y="310037"/>
                  </a:cubicBezTo>
                  <a:cubicBezTo>
                    <a:pt x="456895" y="329378"/>
                    <a:pt x="482033" y="336896"/>
                    <a:pt x="504143" y="328279"/>
                  </a:cubicBezTo>
                  <a:lnTo>
                    <a:pt x="519060" y="322444"/>
                  </a:lnTo>
                  <a:cubicBezTo>
                    <a:pt x="586782" y="295957"/>
                    <a:pt x="631349" y="230672"/>
                    <a:pt x="631349" y="157955"/>
                  </a:cubicBezTo>
                  <a:lnTo>
                    <a:pt x="631349" y="127012"/>
                  </a:lnTo>
                  <a:cubicBezTo>
                    <a:pt x="631908" y="94221"/>
                    <a:pt x="619834" y="62472"/>
                    <a:pt x="597626" y="38339"/>
                  </a:cubicBezTo>
                  <a:cubicBezTo>
                    <a:pt x="562963" y="1816"/>
                    <a:pt x="509543" y="-9896"/>
                    <a:pt x="462780" y="8773"/>
                  </a:cubicBezTo>
                  <a:lnTo>
                    <a:pt x="9747" y="192554"/>
                  </a:lnTo>
                  <a:cubicBezTo>
                    <a:pt x="8961" y="192870"/>
                    <a:pt x="8203" y="193249"/>
                    <a:pt x="7481" y="193691"/>
                  </a:cubicBezTo>
                  <a:cubicBezTo>
                    <a:pt x="3200" y="196535"/>
                    <a:pt x="624" y="201331"/>
                    <a:pt x="616" y="206471"/>
                  </a:cubicBezTo>
                  <a:lnTo>
                    <a:pt x="0" y="552703"/>
                  </a:lnTo>
                  <a:cubicBezTo>
                    <a:pt x="-10" y="558929"/>
                    <a:pt x="3729" y="564548"/>
                    <a:pt x="9475" y="566942"/>
                  </a:cubicBezTo>
                  <a:lnTo>
                    <a:pt x="46053" y="582172"/>
                  </a:lnTo>
                  <a:lnTo>
                    <a:pt x="68551" y="627444"/>
                  </a:lnTo>
                  <a:cubicBezTo>
                    <a:pt x="70198" y="630767"/>
                    <a:pt x="72995" y="633380"/>
                    <a:pt x="76422" y="634798"/>
                  </a:cubicBezTo>
                  <a:lnTo>
                    <a:pt x="273328" y="716781"/>
                  </a:lnTo>
                  <a:cubicBezTo>
                    <a:pt x="304509" y="729804"/>
                    <a:pt x="334660" y="717668"/>
                    <a:pt x="352006" y="685202"/>
                  </a:cubicBezTo>
                  <a:lnTo>
                    <a:pt x="378886" y="634885"/>
                  </a:lnTo>
                  <a:cubicBezTo>
                    <a:pt x="380134" y="632524"/>
                    <a:pt x="382274" y="630148"/>
                    <a:pt x="384322" y="629923"/>
                  </a:cubicBezTo>
                  <a:cubicBezTo>
                    <a:pt x="388879" y="630239"/>
                    <a:pt x="398578" y="637487"/>
                    <a:pt x="405224" y="655593"/>
                  </a:cubicBezTo>
                  <a:lnTo>
                    <a:pt x="431880" y="728195"/>
                  </a:lnTo>
                  <a:cubicBezTo>
                    <a:pt x="446918" y="769156"/>
                    <a:pt x="471542" y="799309"/>
                    <a:pt x="499429" y="810919"/>
                  </a:cubicBezTo>
                  <a:lnTo>
                    <a:pt x="696327" y="892905"/>
                  </a:lnTo>
                  <a:cubicBezTo>
                    <a:pt x="702493" y="895481"/>
                    <a:pt x="709616" y="893779"/>
                    <a:pt x="713952" y="888695"/>
                  </a:cubicBezTo>
                  <a:lnTo>
                    <a:pt x="733937" y="865310"/>
                  </a:lnTo>
                  <a:lnTo>
                    <a:pt x="767848" y="868573"/>
                  </a:lnTo>
                  <a:cubicBezTo>
                    <a:pt x="768156" y="868604"/>
                    <a:pt x="768445" y="868461"/>
                    <a:pt x="768755" y="868471"/>
                  </a:cubicBezTo>
                  <a:cubicBezTo>
                    <a:pt x="769157" y="868505"/>
                    <a:pt x="769542" y="868649"/>
                    <a:pt x="769945" y="868649"/>
                  </a:cubicBezTo>
                  <a:cubicBezTo>
                    <a:pt x="771196" y="868559"/>
                    <a:pt x="772432" y="868319"/>
                    <a:pt x="773626" y="867934"/>
                  </a:cubicBezTo>
                  <a:cubicBezTo>
                    <a:pt x="773850" y="867866"/>
                    <a:pt x="774088" y="867874"/>
                    <a:pt x="774306" y="867799"/>
                  </a:cubicBezTo>
                  <a:cubicBezTo>
                    <a:pt x="774790" y="867731"/>
                    <a:pt x="775269" y="867638"/>
                    <a:pt x="775743" y="867521"/>
                  </a:cubicBezTo>
                  <a:lnTo>
                    <a:pt x="975927" y="786122"/>
                  </a:lnTo>
                  <a:cubicBezTo>
                    <a:pt x="980599" y="784222"/>
                    <a:pt x="984046" y="780155"/>
                    <a:pt x="985155" y="775234"/>
                  </a:cubicBezTo>
                  <a:lnTo>
                    <a:pt x="1033449" y="560854"/>
                  </a:lnTo>
                  <a:lnTo>
                    <a:pt x="1209527" y="487876"/>
                  </a:lnTo>
                  <a:cubicBezTo>
                    <a:pt x="1220142" y="483466"/>
                    <a:pt x="1232320" y="488496"/>
                    <a:pt x="1236731" y="499111"/>
                  </a:cubicBezTo>
                  <a:cubicBezTo>
                    <a:pt x="1237784" y="501646"/>
                    <a:pt x="1238324" y="504363"/>
                    <a:pt x="1238323" y="507109"/>
                  </a:cubicBezTo>
                  <a:lnTo>
                    <a:pt x="1238323" y="517634"/>
                  </a:lnTo>
                  <a:cubicBezTo>
                    <a:pt x="1238554" y="526599"/>
                    <a:pt x="1232992" y="534696"/>
                    <a:pt x="1224541" y="537697"/>
                  </a:cubicBezTo>
                  <a:cubicBezTo>
                    <a:pt x="1202949" y="544394"/>
                    <a:pt x="1188242" y="564383"/>
                    <a:pt x="1188277" y="586990"/>
                  </a:cubicBezTo>
                  <a:lnTo>
                    <a:pt x="1188277" y="602780"/>
                  </a:lnTo>
                  <a:cubicBezTo>
                    <a:pt x="1187709" y="631197"/>
                    <a:pt x="1210285" y="654694"/>
                    <a:pt x="1238702" y="655262"/>
                  </a:cubicBezTo>
                  <a:cubicBezTo>
                    <a:pt x="1245539" y="655399"/>
                    <a:pt x="1252334" y="654172"/>
                    <a:pt x="1258692" y="651652"/>
                  </a:cubicBezTo>
                  <a:lnTo>
                    <a:pt x="1273609" y="645818"/>
                  </a:lnTo>
                  <a:cubicBezTo>
                    <a:pt x="1341327" y="619327"/>
                    <a:pt x="1385889" y="554043"/>
                    <a:pt x="1385888" y="481328"/>
                  </a:cubicBezTo>
                  <a:lnTo>
                    <a:pt x="1385888" y="450452"/>
                  </a:lnTo>
                  <a:cubicBezTo>
                    <a:pt x="1386451" y="417707"/>
                    <a:pt x="1374428" y="385995"/>
                    <a:pt x="1352297" y="361854"/>
                  </a:cubicBezTo>
                  <a:close/>
                  <a:moveTo>
                    <a:pt x="474260" y="37342"/>
                  </a:moveTo>
                  <a:cubicBezTo>
                    <a:pt x="503804" y="25367"/>
                    <a:pt x="537456" y="29692"/>
                    <a:pt x="563011" y="48753"/>
                  </a:cubicBezTo>
                  <a:cubicBezTo>
                    <a:pt x="587131" y="67210"/>
                    <a:pt x="601061" y="96016"/>
                    <a:pt x="600551" y="126384"/>
                  </a:cubicBezTo>
                  <a:lnTo>
                    <a:pt x="600551" y="157936"/>
                  </a:lnTo>
                  <a:cubicBezTo>
                    <a:pt x="600550" y="217973"/>
                    <a:pt x="563759" y="271875"/>
                    <a:pt x="507851" y="293753"/>
                  </a:cubicBezTo>
                  <a:lnTo>
                    <a:pt x="492940" y="299588"/>
                  </a:lnTo>
                  <a:cubicBezTo>
                    <a:pt x="482217" y="303770"/>
                    <a:pt x="470133" y="298468"/>
                    <a:pt x="465951" y="287745"/>
                  </a:cubicBezTo>
                  <a:cubicBezTo>
                    <a:pt x="465010" y="285332"/>
                    <a:pt x="464526" y="282765"/>
                    <a:pt x="464526" y="280175"/>
                  </a:cubicBezTo>
                  <a:lnTo>
                    <a:pt x="464526" y="264067"/>
                  </a:lnTo>
                  <a:cubicBezTo>
                    <a:pt x="464295" y="255102"/>
                    <a:pt x="469857" y="247006"/>
                    <a:pt x="478308" y="244006"/>
                  </a:cubicBezTo>
                  <a:cubicBezTo>
                    <a:pt x="499900" y="237309"/>
                    <a:pt x="514608" y="217320"/>
                    <a:pt x="514572" y="194713"/>
                  </a:cubicBezTo>
                  <a:lnTo>
                    <a:pt x="514572" y="185970"/>
                  </a:lnTo>
                  <a:cubicBezTo>
                    <a:pt x="514882" y="172420"/>
                    <a:pt x="510116" y="159245"/>
                    <a:pt x="501209" y="149030"/>
                  </a:cubicBezTo>
                  <a:cubicBezTo>
                    <a:pt x="486544" y="132890"/>
                    <a:pt x="463324" y="127698"/>
                    <a:pt x="443181" y="136050"/>
                  </a:cubicBezTo>
                  <a:lnTo>
                    <a:pt x="259734" y="212081"/>
                  </a:lnTo>
                  <a:cubicBezTo>
                    <a:pt x="255297" y="213918"/>
                    <a:pt x="251973" y="217722"/>
                    <a:pt x="250743" y="222363"/>
                  </a:cubicBezTo>
                  <a:lnTo>
                    <a:pt x="235173" y="281078"/>
                  </a:lnTo>
                  <a:lnTo>
                    <a:pt x="56589" y="206722"/>
                  </a:lnTo>
                  <a:cubicBezTo>
                    <a:pt x="56399" y="206642"/>
                    <a:pt x="56399" y="206515"/>
                    <a:pt x="56589" y="206436"/>
                  </a:cubicBezTo>
                  <a:close/>
                  <a:moveTo>
                    <a:pt x="753952" y="836302"/>
                  </a:moveTo>
                  <a:lnTo>
                    <a:pt x="728914" y="833881"/>
                  </a:lnTo>
                  <a:cubicBezTo>
                    <a:pt x="723914" y="833398"/>
                    <a:pt x="718992" y="835384"/>
                    <a:pt x="715728" y="839203"/>
                  </a:cubicBezTo>
                  <a:lnTo>
                    <a:pt x="697808" y="860167"/>
                  </a:lnTo>
                  <a:lnTo>
                    <a:pt x="511257" y="782497"/>
                  </a:lnTo>
                  <a:cubicBezTo>
                    <a:pt x="491855" y="774422"/>
                    <a:pt x="472518" y="749544"/>
                    <a:pt x="460789" y="717579"/>
                  </a:cubicBezTo>
                  <a:lnTo>
                    <a:pt x="434128" y="644976"/>
                  </a:lnTo>
                  <a:cubicBezTo>
                    <a:pt x="424263" y="618103"/>
                    <a:pt x="405991" y="600555"/>
                    <a:pt x="386450" y="599201"/>
                  </a:cubicBezTo>
                  <a:cubicBezTo>
                    <a:pt x="385623" y="599141"/>
                    <a:pt x="384802" y="599112"/>
                    <a:pt x="383986" y="599110"/>
                  </a:cubicBezTo>
                  <a:cubicBezTo>
                    <a:pt x="370049" y="599468"/>
                    <a:pt x="357530" y="607721"/>
                    <a:pt x="351707" y="620388"/>
                  </a:cubicBezTo>
                  <a:lnTo>
                    <a:pt x="324835" y="670690"/>
                  </a:lnTo>
                  <a:cubicBezTo>
                    <a:pt x="319433" y="686226"/>
                    <a:pt x="302459" y="694443"/>
                    <a:pt x="286923" y="689041"/>
                  </a:cubicBezTo>
                  <a:cubicBezTo>
                    <a:pt x="286326" y="688833"/>
                    <a:pt x="285735" y="688605"/>
                    <a:pt x="285151" y="688360"/>
                  </a:cubicBezTo>
                  <a:lnTo>
                    <a:pt x="93566" y="608584"/>
                  </a:lnTo>
                  <a:lnTo>
                    <a:pt x="71084" y="563342"/>
                  </a:lnTo>
                  <a:cubicBezTo>
                    <a:pt x="69431" y="560014"/>
                    <a:pt x="66631" y="557395"/>
                    <a:pt x="63201" y="555966"/>
                  </a:cubicBezTo>
                  <a:lnTo>
                    <a:pt x="30813" y="542478"/>
                  </a:lnTo>
                  <a:lnTo>
                    <a:pt x="31377" y="229801"/>
                  </a:lnTo>
                  <a:cubicBezTo>
                    <a:pt x="31367" y="229722"/>
                    <a:pt x="31423" y="229651"/>
                    <a:pt x="31502" y="229642"/>
                  </a:cubicBezTo>
                  <a:cubicBezTo>
                    <a:pt x="31532" y="229637"/>
                    <a:pt x="31563" y="229643"/>
                    <a:pt x="31589" y="229659"/>
                  </a:cubicBezTo>
                  <a:lnTo>
                    <a:pt x="754516" y="530674"/>
                  </a:lnTo>
                  <a:close/>
                  <a:moveTo>
                    <a:pt x="1355090" y="481310"/>
                  </a:moveTo>
                  <a:cubicBezTo>
                    <a:pt x="1355089" y="541347"/>
                    <a:pt x="1318298" y="595248"/>
                    <a:pt x="1262390" y="617127"/>
                  </a:cubicBezTo>
                  <a:lnTo>
                    <a:pt x="1247479" y="622961"/>
                  </a:lnTo>
                  <a:cubicBezTo>
                    <a:pt x="1236755" y="627144"/>
                    <a:pt x="1224672" y="621842"/>
                    <a:pt x="1220490" y="611118"/>
                  </a:cubicBezTo>
                  <a:cubicBezTo>
                    <a:pt x="1219549" y="608705"/>
                    <a:pt x="1219065" y="606138"/>
                    <a:pt x="1219065" y="603548"/>
                  </a:cubicBezTo>
                  <a:lnTo>
                    <a:pt x="1219065" y="587441"/>
                  </a:lnTo>
                  <a:cubicBezTo>
                    <a:pt x="1218834" y="578476"/>
                    <a:pt x="1224396" y="570379"/>
                    <a:pt x="1232847" y="567380"/>
                  </a:cubicBezTo>
                  <a:cubicBezTo>
                    <a:pt x="1254439" y="560683"/>
                    <a:pt x="1269147" y="540694"/>
                    <a:pt x="1269111" y="518087"/>
                  </a:cubicBezTo>
                  <a:lnTo>
                    <a:pt x="1269111" y="509369"/>
                  </a:lnTo>
                  <a:cubicBezTo>
                    <a:pt x="1269422" y="495834"/>
                    <a:pt x="1264673" y="482670"/>
                    <a:pt x="1255793" y="472451"/>
                  </a:cubicBezTo>
                  <a:cubicBezTo>
                    <a:pt x="1241133" y="456273"/>
                    <a:pt x="1217886" y="451057"/>
                    <a:pt x="1197719" y="459424"/>
                  </a:cubicBezTo>
                  <a:lnTo>
                    <a:pt x="1014271" y="535455"/>
                  </a:lnTo>
                  <a:cubicBezTo>
                    <a:pt x="1009648" y="537371"/>
                    <a:pt x="1006244" y="541414"/>
                    <a:pt x="1005144" y="546297"/>
                  </a:cubicBezTo>
                  <a:lnTo>
                    <a:pt x="956866" y="760617"/>
                  </a:lnTo>
                  <a:lnTo>
                    <a:pt x="785336" y="830363"/>
                  </a:lnTo>
                  <a:lnTo>
                    <a:pt x="785336" y="537244"/>
                  </a:lnTo>
                  <a:lnTo>
                    <a:pt x="1228794" y="360716"/>
                  </a:lnTo>
                  <a:cubicBezTo>
                    <a:pt x="1258343" y="348737"/>
                    <a:pt x="1292003" y="353068"/>
                    <a:pt x="1317557" y="372136"/>
                  </a:cubicBezTo>
                  <a:cubicBezTo>
                    <a:pt x="1341673" y="390594"/>
                    <a:pt x="1355600" y="419399"/>
                    <a:pt x="1355090" y="449764"/>
                  </a:cubicBezTo>
                  <a:close/>
                </a:path>
              </a:pathLst>
            </a:custGeom>
            <a:solidFill>
              <a:schemeClr val="bg1"/>
            </a:solidFill>
            <a:ln w="15379" cap="flat">
              <a:noFill/>
              <a:prstDash val="solid"/>
              <a:miter/>
            </a:ln>
          </p:spPr>
          <p:txBody>
            <a:bodyPr rtlCol="0" anchor="ctr">
              <a:spAutoFit/>
            </a:bodyPr>
            <a:lstStyle/>
            <a:p>
              <a:endParaRPr lang="zh-CN" altLang="en-US" dirty="0"/>
            </a:p>
          </p:txBody>
        </p:sp>
      </p:grpSp>
      <p:sp>
        <p:nvSpPr>
          <p:cNvPr id="12" name="矩形: 圆角 11">
            <a:extLst>
              <a:ext uri="{FF2B5EF4-FFF2-40B4-BE49-F238E27FC236}">
                <a16:creationId xmlns:a16="http://schemas.microsoft.com/office/drawing/2014/main" id="{E09C796D-F063-45D2-BAFC-F3F95BB839A2}"/>
              </a:ext>
            </a:extLst>
          </p:cNvPr>
          <p:cNvSpPr/>
          <p:nvPr/>
        </p:nvSpPr>
        <p:spPr>
          <a:xfrm>
            <a:off x="8200913" y="1962803"/>
            <a:ext cx="672468" cy="65464"/>
          </a:xfrm>
          <a:prstGeom prst="roundRect">
            <a:avLst>
              <a:gd name="adj" fmla="val 50000"/>
            </a:avLst>
          </a:prstGeom>
          <a:solidFill>
            <a:schemeClr val="bg1"/>
          </a:solidFill>
          <a:ln>
            <a:noFill/>
          </a:ln>
          <a:effectLst>
            <a:outerShdw blurRad="101600" dist="38100" dir="3000000" algn="ctr" rotWithShape="0">
              <a:srgbClr val="FCA2BA">
                <a:alpha val="3882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3" name="矩形: 圆角 12">
            <a:extLst>
              <a:ext uri="{FF2B5EF4-FFF2-40B4-BE49-F238E27FC236}">
                <a16:creationId xmlns:a16="http://schemas.microsoft.com/office/drawing/2014/main" id="{00918418-A557-4046-971E-915863EDA8AC}"/>
              </a:ext>
            </a:extLst>
          </p:cNvPr>
          <p:cNvSpPr/>
          <p:nvPr/>
        </p:nvSpPr>
        <p:spPr>
          <a:xfrm>
            <a:off x="3416156" y="1962803"/>
            <a:ext cx="672468" cy="65464"/>
          </a:xfrm>
          <a:prstGeom prst="roundRect">
            <a:avLst>
              <a:gd name="adj" fmla="val 50000"/>
            </a:avLst>
          </a:prstGeom>
          <a:solidFill>
            <a:schemeClr val="accent1"/>
          </a:solidFill>
          <a:ln>
            <a:noFill/>
          </a:ln>
          <a:effectLst>
            <a:outerShdw blurRad="101600" dist="38100" dir="3000000" algn="ctr" rotWithShape="0">
              <a:schemeClr val="accent1">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1" name="文本占位符 10">
            <a:extLst>
              <a:ext uri="{FF2B5EF4-FFF2-40B4-BE49-F238E27FC236}">
                <a16:creationId xmlns:a16="http://schemas.microsoft.com/office/drawing/2014/main" id="{BB704BDB-8B2A-4EA2-80BF-D909E0001F54}"/>
              </a:ext>
            </a:extLst>
          </p:cNvPr>
          <p:cNvSpPr>
            <a:spLocks noGrp="1"/>
          </p:cNvSpPr>
          <p:nvPr>
            <p:ph type="body" sz="quarter" idx="10"/>
          </p:nvPr>
        </p:nvSpPr>
        <p:spPr>
          <a:xfrm>
            <a:off x="808996" y="580724"/>
            <a:ext cx="1237518" cy="387798"/>
          </a:xfrm>
        </p:spPr>
        <p:txBody>
          <a:bodyPr>
            <a:spAutoFit/>
          </a:bodyPr>
          <a:lstStyle/>
          <a:p>
            <a:r>
              <a:rPr lang="en-US" altLang="zh-CN" sz="2800" b="1" dirty="0">
                <a:latin typeface="+mj-ea"/>
                <a:ea typeface="+mj-ea"/>
              </a:rPr>
              <a:t>AR</a:t>
            </a:r>
            <a:r>
              <a:rPr lang="zh-CN" altLang="en-US" sz="2800" b="1" dirty="0">
                <a:latin typeface="+mj-ea"/>
                <a:ea typeface="+mj-ea"/>
              </a:rPr>
              <a:t>眼镜</a:t>
            </a:r>
          </a:p>
        </p:txBody>
      </p:sp>
      <p:sp>
        <p:nvSpPr>
          <p:cNvPr id="2" name="AutoShape 2">
            <a:extLst>
              <a:ext uri="{FF2B5EF4-FFF2-40B4-BE49-F238E27FC236}">
                <a16:creationId xmlns:a16="http://schemas.microsoft.com/office/drawing/2014/main" id="{A1CA0EF5-7DE0-DDF5-73B6-A1CC7EBAA7B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a:extLst>
              <a:ext uri="{FF2B5EF4-FFF2-40B4-BE49-F238E27FC236}">
                <a16:creationId xmlns:a16="http://schemas.microsoft.com/office/drawing/2014/main" id="{EC276157-2F73-E6F5-5619-710C5CC0E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48" y="4450579"/>
            <a:ext cx="3173983" cy="1968850"/>
          </a:xfrm>
          <a:prstGeom prst="rect">
            <a:avLst/>
          </a:prstGeom>
        </p:spPr>
      </p:pic>
      <p:pic>
        <p:nvPicPr>
          <p:cNvPr id="17" name="图片 16">
            <a:extLst>
              <a:ext uri="{FF2B5EF4-FFF2-40B4-BE49-F238E27FC236}">
                <a16:creationId xmlns:a16="http://schemas.microsoft.com/office/drawing/2014/main" id="{04B4A958-B9CF-BEBC-479D-975D1CC2D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2390" y="4649053"/>
            <a:ext cx="943141" cy="1571902"/>
          </a:xfrm>
          <a:prstGeom prst="rect">
            <a:avLst/>
          </a:prstGeom>
        </p:spPr>
      </p:pic>
      <p:pic>
        <p:nvPicPr>
          <p:cNvPr id="19" name="图片 18">
            <a:extLst>
              <a:ext uri="{FF2B5EF4-FFF2-40B4-BE49-F238E27FC236}">
                <a16:creationId xmlns:a16="http://schemas.microsoft.com/office/drawing/2014/main" id="{644FB7B9-8802-7595-4ABA-FAFAAF5E2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2011" y="4665861"/>
            <a:ext cx="1025450" cy="1565997"/>
          </a:xfrm>
          <a:prstGeom prst="rect">
            <a:avLst/>
          </a:prstGeom>
        </p:spPr>
      </p:pic>
      <p:pic>
        <p:nvPicPr>
          <p:cNvPr id="21" name="图片 20">
            <a:extLst>
              <a:ext uri="{FF2B5EF4-FFF2-40B4-BE49-F238E27FC236}">
                <a16:creationId xmlns:a16="http://schemas.microsoft.com/office/drawing/2014/main" id="{56E6306F-B3D6-A4BA-F96E-7197113CEF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4683" y="4665861"/>
            <a:ext cx="3740944" cy="1753568"/>
          </a:xfrm>
          <a:prstGeom prst="rect">
            <a:avLst/>
          </a:prstGeom>
        </p:spPr>
      </p:pic>
    </p:spTree>
    <p:extLst>
      <p:ext uri="{BB962C8B-B14F-4D97-AF65-F5344CB8AC3E}">
        <p14:creationId xmlns:p14="http://schemas.microsoft.com/office/powerpoint/2010/main" val="3482137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E9B0BED-BF46-4D77-670E-7D37E039A368}"/>
              </a:ext>
            </a:extLst>
          </p:cNvPr>
          <p:cNvSpPr>
            <a:spLocks noGrp="1"/>
          </p:cNvSpPr>
          <p:nvPr>
            <p:ph type="body" sz="quarter" idx="10"/>
          </p:nvPr>
        </p:nvSpPr>
        <p:spPr>
          <a:xfrm>
            <a:off x="815849" y="623605"/>
            <a:ext cx="2154436" cy="387798"/>
          </a:xfrm>
        </p:spPr>
        <p:txBody>
          <a:bodyPr/>
          <a:lstStyle/>
          <a:p>
            <a:r>
              <a:rPr lang="en-US" altLang="zh-CN" dirty="0"/>
              <a:t>AR</a:t>
            </a:r>
            <a:r>
              <a:rPr lang="zh-CN" altLang="en-US" dirty="0"/>
              <a:t>眼镜</a:t>
            </a:r>
          </a:p>
        </p:txBody>
      </p:sp>
      <p:sp>
        <p:nvSpPr>
          <p:cNvPr id="3" name="文本框 2">
            <a:extLst>
              <a:ext uri="{FF2B5EF4-FFF2-40B4-BE49-F238E27FC236}">
                <a16:creationId xmlns:a16="http://schemas.microsoft.com/office/drawing/2014/main" id="{7402F88F-8319-68AF-847E-3F7C8B316916}"/>
              </a:ext>
            </a:extLst>
          </p:cNvPr>
          <p:cNvSpPr txBox="1"/>
          <p:nvPr/>
        </p:nvSpPr>
        <p:spPr>
          <a:xfrm>
            <a:off x="3995057" y="2971033"/>
            <a:ext cx="7336971" cy="738664"/>
          </a:xfrm>
          <a:prstGeom prst="rect">
            <a:avLst/>
          </a:prstGeom>
          <a:noFill/>
        </p:spPr>
        <p:txBody>
          <a:bodyPr wrap="square" rtlCol="0">
            <a:spAutoFit/>
          </a:bodyPr>
          <a:lstStyle/>
          <a:p>
            <a:r>
              <a:rPr lang="zh-CN" altLang="en-US" sz="2400" b="1" dirty="0"/>
              <a:t>智能眼镜 </a:t>
            </a:r>
            <a:r>
              <a:rPr lang="en-US" altLang="zh-CN" sz="2400" b="1" dirty="0"/>
              <a:t>OR AR</a:t>
            </a:r>
            <a:r>
              <a:rPr lang="zh-CN" altLang="en-US" sz="2400" b="1" dirty="0"/>
              <a:t>眼镜？</a:t>
            </a:r>
            <a:endParaRPr lang="en-US" altLang="zh-CN" sz="2400" b="1" dirty="0"/>
          </a:p>
          <a:p>
            <a:endParaRPr lang="en-US" altLang="zh-CN" dirty="0"/>
          </a:p>
        </p:txBody>
      </p:sp>
    </p:spTree>
    <p:extLst>
      <p:ext uri="{BB962C8B-B14F-4D97-AF65-F5344CB8AC3E}">
        <p14:creationId xmlns:p14="http://schemas.microsoft.com/office/powerpoint/2010/main" val="1454559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E47DF55-22AB-4D48-BDD5-1BF3F5CB081A}"/>
              </a:ext>
            </a:extLst>
          </p:cNvPr>
          <p:cNvSpPr txBox="1"/>
          <p:nvPr/>
        </p:nvSpPr>
        <p:spPr>
          <a:xfrm>
            <a:off x="6275482" y="2560149"/>
            <a:ext cx="2031325" cy="646331"/>
          </a:xfrm>
          <a:prstGeom prst="rect">
            <a:avLst/>
          </a:prstGeom>
          <a:noFill/>
        </p:spPr>
        <p:txBody>
          <a:bodyPr wrap="square" rtlCol="0">
            <a:spAutoFit/>
          </a:bodyPr>
          <a:lstStyle/>
          <a:p>
            <a:r>
              <a:rPr lang="zh-CN" altLang="en-US" sz="3600" b="1" dirty="0">
                <a:latin typeface="+mj-ea"/>
                <a:ea typeface="+mj-ea"/>
              </a:rPr>
              <a:t>相关技术</a:t>
            </a:r>
          </a:p>
        </p:txBody>
      </p:sp>
    </p:spTree>
    <p:extLst>
      <p:ext uri="{BB962C8B-B14F-4D97-AF65-F5344CB8AC3E}">
        <p14:creationId xmlns:p14="http://schemas.microsoft.com/office/powerpoint/2010/main" val="3801711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0097868-5E42-5A7D-8DC3-DBC046156D8A}"/>
              </a:ext>
            </a:extLst>
          </p:cNvPr>
          <p:cNvSpPr>
            <a:spLocks noGrp="1"/>
          </p:cNvSpPr>
          <p:nvPr>
            <p:ph type="body" sz="quarter" idx="10"/>
          </p:nvPr>
        </p:nvSpPr>
        <p:spPr>
          <a:xfrm>
            <a:off x="830363" y="587982"/>
            <a:ext cx="2154436" cy="387798"/>
          </a:xfrm>
        </p:spPr>
        <p:txBody>
          <a:bodyPr/>
          <a:lstStyle/>
          <a:p>
            <a:r>
              <a:rPr lang="zh-CN" altLang="en-US" dirty="0"/>
              <a:t>显示技术</a:t>
            </a:r>
          </a:p>
        </p:txBody>
      </p:sp>
      <p:sp>
        <p:nvSpPr>
          <p:cNvPr id="4" name="文本框 3">
            <a:extLst>
              <a:ext uri="{FF2B5EF4-FFF2-40B4-BE49-F238E27FC236}">
                <a16:creationId xmlns:a16="http://schemas.microsoft.com/office/drawing/2014/main" id="{8B014F48-9B67-5106-D490-52F2318B369C}"/>
              </a:ext>
            </a:extLst>
          </p:cNvPr>
          <p:cNvSpPr txBox="1"/>
          <p:nvPr/>
        </p:nvSpPr>
        <p:spPr>
          <a:xfrm>
            <a:off x="1254579" y="1580607"/>
            <a:ext cx="9682842" cy="1477328"/>
          </a:xfrm>
          <a:prstGeom prst="rect">
            <a:avLst/>
          </a:prstGeom>
          <a:noFill/>
        </p:spPr>
        <p:txBody>
          <a:bodyPr wrap="square">
            <a:spAutoFit/>
          </a:bodyPr>
          <a:lstStyle/>
          <a:p>
            <a:pPr algn="l"/>
            <a:r>
              <a:rPr lang="en-US" altLang="zh-CN" dirty="0">
                <a:effectLst/>
                <a:latin typeface="+mn-ea"/>
              </a:rPr>
              <a:t>AR</a:t>
            </a:r>
            <a:r>
              <a:rPr lang="zh-CN" altLang="en-US" dirty="0">
                <a:effectLst/>
                <a:latin typeface="+mn-ea"/>
              </a:rPr>
              <a:t>眼镜需要透视</a:t>
            </a:r>
            <a:r>
              <a:rPr lang="en-US" altLang="zh-CN" dirty="0">
                <a:effectLst/>
                <a:latin typeface="+mn-ea"/>
              </a:rPr>
              <a:t>(see-through)</a:t>
            </a:r>
            <a:r>
              <a:rPr lang="zh-CN" altLang="en-US" dirty="0">
                <a:effectLst/>
                <a:latin typeface="+mn-ea"/>
              </a:rPr>
              <a:t>，既要看到真实的外部世界，也要看到虚拟信息，所以成像系统不能挡在视线前方。这就需要多加一个或一组光学组合器</a:t>
            </a:r>
            <a:r>
              <a:rPr lang="en-US" altLang="zh-CN" dirty="0">
                <a:effectLst/>
                <a:latin typeface="+mn-ea"/>
              </a:rPr>
              <a:t>(optical combiner)</a:t>
            </a:r>
            <a:r>
              <a:rPr lang="zh-CN" altLang="en-US" dirty="0">
                <a:effectLst/>
                <a:latin typeface="+mn-ea"/>
              </a:rPr>
              <a:t>，通过“层叠”的形式， 将虚拟信息和真实场景融为一体，互相补充，互相“增强”。</a:t>
            </a:r>
            <a:endParaRPr lang="en-US" altLang="zh-CN" dirty="0">
              <a:effectLst/>
              <a:latin typeface="+mn-ea"/>
            </a:endParaRPr>
          </a:p>
          <a:p>
            <a:pPr algn="l"/>
            <a:endParaRPr lang="en-US" altLang="zh-CN" dirty="0">
              <a:latin typeface="+mn-ea"/>
            </a:endParaRPr>
          </a:p>
          <a:p>
            <a:pPr algn="l"/>
            <a:r>
              <a:rPr lang="zh-CN" altLang="en-US" dirty="0">
                <a:effectLst/>
                <a:latin typeface="+mn-ea"/>
              </a:rPr>
              <a:t>四类光学方案：棱镜、</a:t>
            </a:r>
            <a:r>
              <a:rPr lang="zh-CN" altLang="en-US" dirty="0">
                <a:effectLst/>
              </a:rPr>
              <a:t>自由曲面、</a:t>
            </a:r>
            <a:r>
              <a:rPr lang="en-US" altLang="zh-CN" dirty="0" err="1">
                <a:effectLst/>
              </a:rPr>
              <a:t>BirdBath</a:t>
            </a:r>
            <a:r>
              <a:rPr lang="zh-CN" altLang="en-US" dirty="0">
                <a:effectLst/>
              </a:rPr>
              <a:t>、光波导。</a:t>
            </a:r>
            <a:endParaRPr lang="zh-CN" altLang="en-US" dirty="0">
              <a:effectLst/>
              <a:latin typeface="+mn-ea"/>
            </a:endParaRPr>
          </a:p>
        </p:txBody>
      </p:sp>
      <p:pic>
        <p:nvPicPr>
          <p:cNvPr id="6" name="图片 5">
            <a:extLst>
              <a:ext uri="{FF2B5EF4-FFF2-40B4-BE49-F238E27FC236}">
                <a16:creationId xmlns:a16="http://schemas.microsoft.com/office/drawing/2014/main" id="{A7F33A94-99BC-9433-B6E3-FC6E00CFF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786" y="3555393"/>
            <a:ext cx="4800600" cy="2714625"/>
          </a:xfrm>
          <a:prstGeom prst="rect">
            <a:avLst/>
          </a:prstGeom>
        </p:spPr>
      </p:pic>
      <p:pic>
        <p:nvPicPr>
          <p:cNvPr id="8" name="图片 7">
            <a:extLst>
              <a:ext uri="{FF2B5EF4-FFF2-40B4-BE49-F238E27FC236}">
                <a16:creationId xmlns:a16="http://schemas.microsoft.com/office/drawing/2014/main" id="{6D52DEE1-21CE-E9FB-0810-F65F74693A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014" y="3314419"/>
            <a:ext cx="5046957" cy="3195238"/>
          </a:xfrm>
          <a:prstGeom prst="rect">
            <a:avLst/>
          </a:prstGeom>
        </p:spPr>
      </p:pic>
    </p:spTree>
    <p:extLst>
      <p:ext uri="{BB962C8B-B14F-4D97-AF65-F5344CB8AC3E}">
        <p14:creationId xmlns:p14="http://schemas.microsoft.com/office/powerpoint/2010/main" val="105814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0097868-5E42-5A7D-8DC3-DBC046156D8A}"/>
              </a:ext>
            </a:extLst>
          </p:cNvPr>
          <p:cNvSpPr>
            <a:spLocks noGrp="1"/>
          </p:cNvSpPr>
          <p:nvPr>
            <p:ph type="body" sz="quarter" idx="10"/>
          </p:nvPr>
        </p:nvSpPr>
        <p:spPr>
          <a:xfrm>
            <a:off x="830363" y="587982"/>
            <a:ext cx="2154436" cy="387798"/>
          </a:xfrm>
        </p:spPr>
        <p:txBody>
          <a:bodyPr/>
          <a:lstStyle/>
          <a:p>
            <a:r>
              <a:rPr lang="zh-CN" altLang="en-US" dirty="0"/>
              <a:t>显示技术</a:t>
            </a:r>
          </a:p>
        </p:txBody>
      </p:sp>
      <p:sp>
        <p:nvSpPr>
          <p:cNvPr id="4" name="文本框 3">
            <a:extLst>
              <a:ext uri="{FF2B5EF4-FFF2-40B4-BE49-F238E27FC236}">
                <a16:creationId xmlns:a16="http://schemas.microsoft.com/office/drawing/2014/main" id="{8B014F48-9B67-5106-D490-52F2318B369C}"/>
              </a:ext>
            </a:extLst>
          </p:cNvPr>
          <p:cNvSpPr txBox="1"/>
          <p:nvPr/>
        </p:nvSpPr>
        <p:spPr>
          <a:xfrm>
            <a:off x="1254579" y="1486265"/>
            <a:ext cx="9682842" cy="1477328"/>
          </a:xfrm>
          <a:prstGeom prst="rect">
            <a:avLst/>
          </a:prstGeom>
          <a:noFill/>
        </p:spPr>
        <p:txBody>
          <a:bodyPr wrap="square">
            <a:spAutoFit/>
          </a:bodyPr>
          <a:lstStyle/>
          <a:p>
            <a:pPr algn="l"/>
            <a:r>
              <a:rPr lang="zh-CN" altLang="en-US" b="1" dirty="0">
                <a:effectLst/>
                <a:latin typeface="+mj-ea"/>
                <a:ea typeface="+mj-ea"/>
              </a:rPr>
              <a:t>棱镜</a:t>
            </a:r>
            <a:endParaRPr lang="en-US" altLang="zh-CN" b="1" dirty="0">
              <a:effectLst/>
              <a:latin typeface="+mj-ea"/>
              <a:ea typeface="+mj-ea"/>
            </a:endParaRPr>
          </a:p>
          <a:p>
            <a:pPr algn="l"/>
            <a:endParaRPr lang="en-US" altLang="zh-CN" b="1" dirty="0">
              <a:latin typeface="+mj-ea"/>
              <a:ea typeface="+mj-ea"/>
            </a:endParaRPr>
          </a:p>
          <a:p>
            <a:pPr algn="l"/>
            <a:r>
              <a:rPr lang="zh-CN" altLang="en-US" dirty="0">
                <a:effectLst/>
                <a:latin typeface="+mn-ea"/>
              </a:rPr>
              <a:t>棱镜方案光学显示系统主要由微型投影仪和反射棱镜组成：微型投影仪把图像投射出来，继而棱镜通过半返半透结构将图像直接反射到人眼视网膜中，与现实图像相叠加，形成虚实融合的视觉体验。该方案技术成熟、成本低，但做出来的</a:t>
            </a:r>
            <a:r>
              <a:rPr lang="en-US" altLang="zh-CN" dirty="0">
                <a:effectLst/>
                <a:latin typeface="+mn-ea"/>
              </a:rPr>
              <a:t>AR</a:t>
            </a:r>
            <a:r>
              <a:rPr lang="zh-CN" altLang="en-US" dirty="0">
                <a:effectLst/>
                <a:latin typeface="+mn-ea"/>
              </a:rPr>
              <a:t>眼镜视场角都比较小，</a:t>
            </a:r>
            <a:r>
              <a:rPr lang="en-US" altLang="zh-CN" dirty="0">
                <a:effectLst/>
                <a:latin typeface="+mn-ea"/>
              </a:rPr>
              <a:t>AR</a:t>
            </a:r>
            <a:r>
              <a:rPr lang="zh-CN" altLang="en-US" dirty="0">
                <a:effectLst/>
                <a:latin typeface="+mn-ea"/>
              </a:rPr>
              <a:t>体验感不强。</a:t>
            </a:r>
          </a:p>
        </p:txBody>
      </p:sp>
      <p:pic>
        <p:nvPicPr>
          <p:cNvPr id="5" name="图片 4">
            <a:extLst>
              <a:ext uri="{FF2B5EF4-FFF2-40B4-BE49-F238E27FC236}">
                <a16:creationId xmlns:a16="http://schemas.microsoft.com/office/drawing/2014/main" id="{EF56A5D7-7DDD-6F54-9EB0-48DF236C8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00" y="3191096"/>
            <a:ext cx="6902676" cy="3166840"/>
          </a:xfrm>
          <a:prstGeom prst="rect">
            <a:avLst/>
          </a:prstGeom>
        </p:spPr>
      </p:pic>
    </p:spTree>
    <p:extLst>
      <p:ext uri="{BB962C8B-B14F-4D97-AF65-F5344CB8AC3E}">
        <p14:creationId xmlns:p14="http://schemas.microsoft.com/office/powerpoint/2010/main" val="108177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0097868-5E42-5A7D-8DC3-DBC046156D8A}"/>
              </a:ext>
            </a:extLst>
          </p:cNvPr>
          <p:cNvSpPr>
            <a:spLocks noGrp="1"/>
          </p:cNvSpPr>
          <p:nvPr>
            <p:ph type="body" sz="quarter" idx="10"/>
          </p:nvPr>
        </p:nvSpPr>
        <p:spPr>
          <a:xfrm>
            <a:off x="830363" y="587982"/>
            <a:ext cx="2154436" cy="387798"/>
          </a:xfrm>
        </p:spPr>
        <p:txBody>
          <a:bodyPr/>
          <a:lstStyle/>
          <a:p>
            <a:r>
              <a:rPr lang="zh-CN" altLang="en-US" dirty="0"/>
              <a:t>显示技术</a:t>
            </a:r>
          </a:p>
        </p:txBody>
      </p:sp>
      <p:sp>
        <p:nvSpPr>
          <p:cNvPr id="4" name="文本框 3">
            <a:extLst>
              <a:ext uri="{FF2B5EF4-FFF2-40B4-BE49-F238E27FC236}">
                <a16:creationId xmlns:a16="http://schemas.microsoft.com/office/drawing/2014/main" id="{8B014F48-9B67-5106-D490-52F2318B369C}"/>
              </a:ext>
            </a:extLst>
          </p:cNvPr>
          <p:cNvSpPr txBox="1"/>
          <p:nvPr/>
        </p:nvSpPr>
        <p:spPr>
          <a:xfrm>
            <a:off x="1254579" y="1580607"/>
            <a:ext cx="9682842" cy="923330"/>
          </a:xfrm>
          <a:prstGeom prst="rect">
            <a:avLst/>
          </a:prstGeom>
          <a:noFill/>
        </p:spPr>
        <p:txBody>
          <a:bodyPr wrap="square">
            <a:spAutoFit/>
          </a:bodyPr>
          <a:lstStyle/>
          <a:p>
            <a:pPr algn="l"/>
            <a:r>
              <a:rPr lang="en-US" altLang="zh-CN" b="1" dirty="0">
                <a:latin typeface="+mj-ea"/>
                <a:ea typeface="+mj-ea"/>
              </a:rPr>
              <a:t>Birdbath</a:t>
            </a:r>
          </a:p>
          <a:p>
            <a:pPr algn="l"/>
            <a:endParaRPr lang="en-US" altLang="zh-CN" dirty="0">
              <a:effectLst/>
              <a:latin typeface="+mn-ea"/>
            </a:endParaRPr>
          </a:p>
          <a:p>
            <a:pPr algn="l"/>
            <a:r>
              <a:rPr lang="zh-CN" altLang="en-US" dirty="0">
                <a:effectLst/>
                <a:latin typeface="+mn-ea"/>
              </a:rPr>
              <a:t>通俗的讲就是带有光束分离功能的曲面镜，垂直于曲面镜的光则通过分束器反射到曲面镜上。</a:t>
            </a:r>
          </a:p>
        </p:txBody>
      </p:sp>
      <p:pic>
        <p:nvPicPr>
          <p:cNvPr id="5" name="图片 4">
            <a:extLst>
              <a:ext uri="{FF2B5EF4-FFF2-40B4-BE49-F238E27FC236}">
                <a16:creationId xmlns:a16="http://schemas.microsoft.com/office/drawing/2014/main" id="{CFE0561E-D393-2D92-DEFE-4B31ABF05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581" y="2809648"/>
            <a:ext cx="8239125" cy="3648075"/>
          </a:xfrm>
          <a:prstGeom prst="rect">
            <a:avLst/>
          </a:prstGeom>
        </p:spPr>
      </p:pic>
    </p:spTree>
    <p:extLst>
      <p:ext uri="{BB962C8B-B14F-4D97-AF65-F5344CB8AC3E}">
        <p14:creationId xmlns:p14="http://schemas.microsoft.com/office/powerpoint/2010/main" val="145843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0097868-5E42-5A7D-8DC3-DBC046156D8A}"/>
              </a:ext>
            </a:extLst>
          </p:cNvPr>
          <p:cNvSpPr>
            <a:spLocks noGrp="1"/>
          </p:cNvSpPr>
          <p:nvPr>
            <p:ph type="body" sz="quarter" idx="10"/>
          </p:nvPr>
        </p:nvSpPr>
        <p:spPr>
          <a:xfrm>
            <a:off x="830363" y="587982"/>
            <a:ext cx="2154436" cy="387798"/>
          </a:xfrm>
        </p:spPr>
        <p:txBody>
          <a:bodyPr/>
          <a:lstStyle/>
          <a:p>
            <a:r>
              <a:rPr lang="zh-CN" altLang="en-US" dirty="0"/>
              <a:t>显示技术</a:t>
            </a:r>
          </a:p>
        </p:txBody>
      </p:sp>
      <p:sp>
        <p:nvSpPr>
          <p:cNvPr id="4" name="文本框 3">
            <a:extLst>
              <a:ext uri="{FF2B5EF4-FFF2-40B4-BE49-F238E27FC236}">
                <a16:creationId xmlns:a16="http://schemas.microsoft.com/office/drawing/2014/main" id="{8B014F48-9B67-5106-D490-52F2318B369C}"/>
              </a:ext>
            </a:extLst>
          </p:cNvPr>
          <p:cNvSpPr txBox="1"/>
          <p:nvPr/>
        </p:nvSpPr>
        <p:spPr>
          <a:xfrm>
            <a:off x="1254579" y="1580607"/>
            <a:ext cx="9682842" cy="2308324"/>
          </a:xfrm>
          <a:prstGeom prst="rect">
            <a:avLst/>
          </a:prstGeom>
          <a:noFill/>
        </p:spPr>
        <p:txBody>
          <a:bodyPr wrap="square">
            <a:spAutoFit/>
          </a:bodyPr>
          <a:lstStyle/>
          <a:p>
            <a:pPr algn="l"/>
            <a:r>
              <a:rPr lang="zh-CN" altLang="en-US" b="1" dirty="0">
                <a:latin typeface="+mj-ea"/>
                <a:ea typeface="+mj-ea"/>
              </a:rPr>
              <a:t>光波导</a:t>
            </a:r>
            <a:endParaRPr lang="en-US" altLang="zh-CN" b="1" dirty="0">
              <a:latin typeface="+mj-ea"/>
              <a:ea typeface="+mj-ea"/>
            </a:endParaRPr>
          </a:p>
          <a:p>
            <a:pPr algn="l"/>
            <a:endParaRPr lang="en-US" altLang="zh-CN" dirty="0">
              <a:effectLst/>
              <a:latin typeface="+mn-ea"/>
            </a:endParaRPr>
          </a:p>
          <a:p>
            <a:pPr algn="l"/>
            <a:r>
              <a:rPr lang="zh-CN" altLang="en-US" dirty="0">
                <a:effectLst/>
                <a:latin typeface="+mn-ea"/>
              </a:rPr>
              <a:t>光波导技术是应</a:t>
            </a:r>
            <a:r>
              <a:rPr lang="en-US" altLang="zh-CN" dirty="0">
                <a:effectLst/>
                <a:latin typeface="+mn-ea"/>
              </a:rPr>
              <a:t>AR</a:t>
            </a:r>
            <a:r>
              <a:rPr lang="zh-CN" altLang="en-US" dirty="0">
                <a:effectLst/>
                <a:latin typeface="+mn-ea"/>
              </a:rPr>
              <a:t>眼镜需求而生的一个比较有特色的光学组件，因它的轻薄与外界光线的高穿透特性而被认为是消费级</a:t>
            </a:r>
            <a:r>
              <a:rPr lang="en-US" altLang="zh-CN" dirty="0">
                <a:effectLst/>
                <a:latin typeface="+mn-ea"/>
              </a:rPr>
              <a:t>AR</a:t>
            </a:r>
            <a:r>
              <a:rPr lang="zh-CN" altLang="en-US" dirty="0">
                <a:effectLst/>
                <a:latin typeface="+mn-ea"/>
              </a:rPr>
              <a:t>眼镜的必选光学方案。</a:t>
            </a:r>
            <a:endParaRPr lang="en-US" altLang="zh-CN" dirty="0">
              <a:effectLst/>
              <a:latin typeface="+mn-ea"/>
            </a:endParaRPr>
          </a:p>
          <a:p>
            <a:pPr algn="l"/>
            <a:endParaRPr lang="en-US" altLang="zh-CN" dirty="0">
              <a:latin typeface="+mn-ea"/>
            </a:endParaRPr>
          </a:p>
          <a:p>
            <a:pPr algn="l"/>
            <a:r>
              <a:rPr lang="zh-CN" altLang="en-US" dirty="0">
                <a:effectLst/>
                <a:latin typeface="+mn-ea"/>
              </a:rPr>
              <a:t>有几何波导、衍射波导两类</a:t>
            </a:r>
            <a:endParaRPr lang="en-US" altLang="zh-CN" dirty="0">
              <a:effectLst/>
              <a:latin typeface="+mn-ea"/>
            </a:endParaRPr>
          </a:p>
          <a:p>
            <a:pPr algn="l"/>
            <a:r>
              <a:rPr lang="zh-CN" altLang="en-US" dirty="0">
                <a:hlinkClick r:id="rId3"/>
              </a:rPr>
              <a:t>原理介绍：一文看懂主流</a:t>
            </a:r>
            <a:r>
              <a:rPr lang="en-US" altLang="zh-CN" dirty="0">
                <a:hlinkClick r:id="rId3"/>
              </a:rPr>
              <a:t>AR</a:t>
            </a:r>
            <a:r>
              <a:rPr lang="zh-CN" altLang="en-US" dirty="0">
                <a:hlinkClick r:id="rId3"/>
              </a:rPr>
              <a:t>眼镜的核心显示技术光波导（完整篇） </a:t>
            </a:r>
            <a:r>
              <a:rPr lang="en-US" altLang="zh-CN" dirty="0">
                <a:hlinkClick r:id="rId3"/>
              </a:rPr>
              <a:t>- </a:t>
            </a:r>
            <a:r>
              <a:rPr lang="zh-CN" altLang="en-US" dirty="0">
                <a:hlinkClick r:id="rId3"/>
              </a:rPr>
              <a:t>艾邦</a:t>
            </a:r>
            <a:r>
              <a:rPr lang="en-US" altLang="zh-CN" dirty="0">
                <a:hlinkClick r:id="rId3"/>
              </a:rPr>
              <a:t>AR/VR</a:t>
            </a:r>
            <a:r>
              <a:rPr lang="zh-CN" altLang="en-US" dirty="0">
                <a:hlinkClick r:id="rId3"/>
              </a:rPr>
              <a:t>网 </a:t>
            </a:r>
            <a:r>
              <a:rPr lang="en-US" altLang="zh-CN" dirty="0">
                <a:hlinkClick r:id="rId3"/>
              </a:rPr>
              <a:t>(abvr360.com)</a:t>
            </a:r>
            <a:endParaRPr lang="zh-CN" altLang="en-US" dirty="0">
              <a:effectLst/>
              <a:latin typeface="+mn-ea"/>
            </a:endParaRPr>
          </a:p>
        </p:txBody>
      </p:sp>
      <p:pic>
        <p:nvPicPr>
          <p:cNvPr id="5122" name="Picture 2">
            <a:extLst>
              <a:ext uri="{FF2B5EF4-FFF2-40B4-BE49-F238E27FC236}">
                <a16:creationId xmlns:a16="http://schemas.microsoft.com/office/drawing/2014/main" id="{7CC34FF4-6AB2-06EA-9991-370231A37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661" y="4367755"/>
            <a:ext cx="5276850" cy="18192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23CB36A-A240-198A-CE46-389BB34CC8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8368" y="4367754"/>
            <a:ext cx="6460759"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09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0097868-5E42-5A7D-8DC3-DBC046156D8A}"/>
              </a:ext>
            </a:extLst>
          </p:cNvPr>
          <p:cNvSpPr>
            <a:spLocks noGrp="1"/>
          </p:cNvSpPr>
          <p:nvPr>
            <p:ph type="body" sz="quarter" idx="10"/>
          </p:nvPr>
        </p:nvSpPr>
        <p:spPr>
          <a:xfrm>
            <a:off x="830363" y="587982"/>
            <a:ext cx="2154436" cy="387798"/>
          </a:xfrm>
        </p:spPr>
        <p:txBody>
          <a:bodyPr/>
          <a:lstStyle/>
          <a:p>
            <a:r>
              <a:rPr lang="zh-CN" altLang="en-US" dirty="0"/>
              <a:t>显示技术</a:t>
            </a:r>
          </a:p>
        </p:txBody>
      </p:sp>
      <p:sp>
        <p:nvSpPr>
          <p:cNvPr id="4" name="文本框 3">
            <a:extLst>
              <a:ext uri="{FF2B5EF4-FFF2-40B4-BE49-F238E27FC236}">
                <a16:creationId xmlns:a16="http://schemas.microsoft.com/office/drawing/2014/main" id="{8B014F48-9B67-5106-D490-52F2318B369C}"/>
              </a:ext>
            </a:extLst>
          </p:cNvPr>
          <p:cNvSpPr txBox="1"/>
          <p:nvPr/>
        </p:nvSpPr>
        <p:spPr>
          <a:xfrm>
            <a:off x="1254579" y="1580607"/>
            <a:ext cx="9682842" cy="1477328"/>
          </a:xfrm>
          <a:prstGeom prst="rect">
            <a:avLst/>
          </a:prstGeom>
          <a:noFill/>
        </p:spPr>
        <p:txBody>
          <a:bodyPr wrap="square">
            <a:spAutoFit/>
          </a:bodyPr>
          <a:lstStyle/>
          <a:p>
            <a:pPr algn="l"/>
            <a:r>
              <a:rPr lang="zh-CN" altLang="en-US" b="1" dirty="0">
                <a:effectLst/>
                <a:latin typeface="+mj-ea"/>
                <a:ea typeface="+mj-ea"/>
              </a:rPr>
              <a:t>自由曲面</a:t>
            </a:r>
            <a:endParaRPr lang="en-US" altLang="zh-CN" b="1" dirty="0">
              <a:latin typeface="+mj-ea"/>
              <a:ea typeface="+mj-ea"/>
            </a:endParaRPr>
          </a:p>
          <a:p>
            <a:pPr algn="l"/>
            <a:endParaRPr lang="en-US" altLang="zh-CN" dirty="0">
              <a:effectLst/>
              <a:latin typeface="+mn-ea"/>
            </a:endParaRPr>
          </a:p>
          <a:p>
            <a:pPr algn="l"/>
            <a:r>
              <a:rPr lang="zh-CN" altLang="en-US" dirty="0">
                <a:effectLst/>
                <a:latin typeface="+mn-ea"/>
              </a:rPr>
              <a:t>显示器发出的光线直接射至凹面镜</a:t>
            </a:r>
            <a:r>
              <a:rPr lang="en-US" altLang="zh-CN" dirty="0">
                <a:effectLst/>
                <a:latin typeface="+mn-ea"/>
              </a:rPr>
              <a:t>/</a:t>
            </a:r>
            <a:r>
              <a:rPr lang="zh-CN" altLang="en-US" dirty="0">
                <a:effectLst/>
                <a:latin typeface="+mn-ea"/>
              </a:rPr>
              <a:t>合成器，并且反射回眼内。显示源的理想位置居中，并与镜面平行。从技术上讲，理想位置是令显示源覆盖用户的眼睛，所以大多数设计都将显示器移至“轴外”，设置在额头上方。凹面镜上的离轴显示器存在畸变，需要在软件</a:t>
            </a:r>
            <a:r>
              <a:rPr lang="en-US" altLang="zh-CN" dirty="0">
                <a:effectLst/>
                <a:latin typeface="+mn-ea"/>
              </a:rPr>
              <a:t>/</a:t>
            </a:r>
            <a:r>
              <a:rPr lang="zh-CN" altLang="en-US" dirty="0">
                <a:effectLst/>
                <a:latin typeface="+mn-ea"/>
              </a:rPr>
              <a:t>显示器端进行修正。</a:t>
            </a:r>
          </a:p>
        </p:txBody>
      </p:sp>
      <p:pic>
        <p:nvPicPr>
          <p:cNvPr id="5" name="图片 4">
            <a:extLst>
              <a:ext uri="{FF2B5EF4-FFF2-40B4-BE49-F238E27FC236}">
                <a16:creationId xmlns:a16="http://schemas.microsoft.com/office/drawing/2014/main" id="{F6013832-CABF-147E-929A-BCE93701A2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615" y="3311182"/>
            <a:ext cx="6610769" cy="3097849"/>
          </a:xfrm>
          <a:prstGeom prst="rect">
            <a:avLst/>
          </a:prstGeom>
        </p:spPr>
      </p:pic>
    </p:spTree>
    <p:extLst>
      <p:ext uri="{BB962C8B-B14F-4D97-AF65-F5344CB8AC3E}">
        <p14:creationId xmlns:p14="http://schemas.microsoft.com/office/powerpoint/2010/main" val="1447415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12523C8D-720A-40BB-93CC-6D8AD4A200AF}"/>
              </a:ext>
            </a:extLst>
          </p:cNvPr>
          <p:cNvSpPr txBox="1"/>
          <p:nvPr/>
        </p:nvSpPr>
        <p:spPr>
          <a:xfrm>
            <a:off x="2152015" y="3052951"/>
            <a:ext cx="1415772" cy="461665"/>
          </a:xfrm>
          <a:prstGeom prst="rect">
            <a:avLst/>
          </a:prstGeom>
          <a:noFill/>
        </p:spPr>
        <p:txBody>
          <a:bodyPr wrap="none" rtlCol="0">
            <a:spAutoFit/>
          </a:bodyPr>
          <a:lstStyle/>
          <a:p>
            <a:r>
              <a:rPr lang="zh-CN" altLang="en-US" sz="2400" b="1" dirty="0">
                <a:latin typeface="+mj-ea"/>
                <a:ea typeface="+mj-ea"/>
              </a:rPr>
              <a:t>操作系统</a:t>
            </a:r>
          </a:p>
        </p:txBody>
      </p:sp>
      <p:sp>
        <p:nvSpPr>
          <p:cNvPr id="17" name="文本框 16">
            <a:extLst>
              <a:ext uri="{FF2B5EF4-FFF2-40B4-BE49-F238E27FC236}">
                <a16:creationId xmlns:a16="http://schemas.microsoft.com/office/drawing/2014/main" id="{493859F2-96FE-43ED-BE24-5C2553468A61}"/>
              </a:ext>
            </a:extLst>
          </p:cNvPr>
          <p:cNvSpPr txBox="1"/>
          <p:nvPr/>
        </p:nvSpPr>
        <p:spPr>
          <a:xfrm>
            <a:off x="1471022" y="4015006"/>
            <a:ext cx="2758682" cy="1343125"/>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ctr">
              <a:lnSpc>
                <a:spcPct val="130000"/>
              </a:lnSpc>
            </a:pPr>
            <a:r>
              <a:rPr lang="en-US" altLang="zh-CN" sz="1600" dirty="0">
                <a:solidFill>
                  <a:schemeClr val="tx1"/>
                </a:solidFill>
                <a:effectLst/>
                <a:latin typeface="+mn-ea"/>
                <a:ea typeface="+mn-ea"/>
              </a:rPr>
              <a:t>Nebula OS</a:t>
            </a:r>
          </a:p>
          <a:p>
            <a:pPr algn="ctr">
              <a:lnSpc>
                <a:spcPct val="130000"/>
              </a:lnSpc>
            </a:pPr>
            <a:r>
              <a:rPr lang="en-US" altLang="zh-CN" sz="1600" dirty="0" err="1">
                <a:solidFill>
                  <a:schemeClr val="tx1"/>
                </a:solidFill>
                <a:effectLst/>
                <a:latin typeface="+mn-ea"/>
                <a:ea typeface="+mn-ea"/>
              </a:rPr>
              <a:t>Rayneo</a:t>
            </a:r>
            <a:r>
              <a:rPr lang="en-US" altLang="zh-CN" sz="1600" dirty="0">
                <a:solidFill>
                  <a:schemeClr val="tx1"/>
                </a:solidFill>
                <a:effectLst/>
                <a:latin typeface="+mn-ea"/>
                <a:ea typeface="+mn-ea"/>
              </a:rPr>
              <a:t> OS</a:t>
            </a:r>
          </a:p>
          <a:p>
            <a:pPr algn="ctr">
              <a:lnSpc>
                <a:spcPct val="130000"/>
              </a:lnSpc>
            </a:pPr>
            <a:r>
              <a:rPr lang="en-US" altLang="zh-CN" sz="1600" dirty="0">
                <a:solidFill>
                  <a:schemeClr val="tx1"/>
                </a:solidFill>
                <a:effectLst/>
                <a:latin typeface="+mn-ea"/>
                <a:ea typeface="+mn-ea"/>
              </a:rPr>
              <a:t>Yoda OS</a:t>
            </a:r>
          </a:p>
          <a:p>
            <a:pPr algn="ctr">
              <a:lnSpc>
                <a:spcPct val="130000"/>
              </a:lnSpc>
            </a:pPr>
            <a:r>
              <a:rPr lang="en-US" altLang="zh-CN" sz="1600" dirty="0">
                <a:solidFill>
                  <a:schemeClr val="tx1"/>
                </a:solidFill>
                <a:effectLst/>
                <a:latin typeface="+mn-ea"/>
                <a:ea typeface="+mn-ea"/>
              </a:rPr>
              <a:t>…</a:t>
            </a:r>
            <a:endParaRPr lang="zh-CN" altLang="en-US" sz="1600" dirty="0">
              <a:solidFill>
                <a:schemeClr val="tx1"/>
              </a:solidFill>
              <a:effectLst/>
              <a:latin typeface="+mn-ea"/>
              <a:ea typeface="+mn-ea"/>
            </a:endParaRPr>
          </a:p>
        </p:txBody>
      </p:sp>
      <p:sp>
        <p:nvSpPr>
          <p:cNvPr id="18" name="矩形: 圆角 17">
            <a:extLst>
              <a:ext uri="{FF2B5EF4-FFF2-40B4-BE49-F238E27FC236}">
                <a16:creationId xmlns:a16="http://schemas.microsoft.com/office/drawing/2014/main" id="{4FADC1F4-15C9-44D8-86C7-0828C49826E8}"/>
              </a:ext>
            </a:extLst>
          </p:cNvPr>
          <p:cNvSpPr/>
          <p:nvPr/>
        </p:nvSpPr>
        <p:spPr>
          <a:xfrm>
            <a:off x="2523667" y="3688513"/>
            <a:ext cx="672468" cy="97531"/>
          </a:xfrm>
          <a:prstGeom prst="roundRect">
            <a:avLst>
              <a:gd name="adj" fmla="val 50000"/>
            </a:avLst>
          </a:prstGeom>
          <a:gradFill flip="none" rotWithShape="1">
            <a:gsLst>
              <a:gs pos="0">
                <a:schemeClr val="accent2"/>
              </a:gs>
              <a:gs pos="70000">
                <a:schemeClr val="accent1"/>
              </a:gs>
            </a:gsLst>
            <a:lin ang="5400000" scaled="1"/>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9" name="文本框 18">
            <a:extLst>
              <a:ext uri="{FF2B5EF4-FFF2-40B4-BE49-F238E27FC236}">
                <a16:creationId xmlns:a16="http://schemas.microsoft.com/office/drawing/2014/main" id="{662631D1-F11A-4B04-9B41-86A44BF83DD0}"/>
              </a:ext>
            </a:extLst>
          </p:cNvPr>
          <p:cNvSpPr txBox="1"/>
          <p:nvPr/>
        </p:nvSpPr>
        <p:spPr>
          <a:xfrm>
            <a:off x="5427870" y="3324379"/>
            <a:ext cx="1415772" cy="461665"/>
          </a:xfrm>
          <a:prstGeom prst="rect">
            <a:avLst/>
          </a:prstGeom>
          <a:noFill/>
        </p:spPr>
        <p:txBody>
          <a:bodyPr wrap="none" rtlCol="0">
            <a:spAutoFit/>
          </a:bodyPr>
          <a:lstStyle/>
          <a:p>
            <a:r>
              <a:rPr lang="zh-CN" altLang="en-US" sz="2400" b="1" dirty="0">
                <a:latin typeface="+mj-ea"/>
                <a:ea typeface="+mj-ea"/>
              </a:rPr>
              <a:t>开发工具</a:t>
            </a:r>
          </a:p>
        </p:txBody>
      </p:sp>
      <p:sp>
        <p:nvSpPr>
          <p:cNvPr id="20" name="文本框 19">
            <a:extLst>
              <a:ext uri="{FF2B5EF4-FFF2-40B4-BE49-F238E27FC236}">
                <a16:creationId xmlns:a16="http://schemas.microsoft.com/office/drawing/2014/main" id="{1987FA8E-A62D-40AC-9CDD-E42044EA37F2}"/>
              </a:ext>
            </a:extLst>
          </p:cNvPr>
          <p:cNvSpPr txBox="1"/>
          <p:nvPr/>
        </p:nvSpPr>
        <p:spPr>
          <a:xfrm>
            <a:off x="4707120" y="4293281"/>
            <a:ext cx="2758682" cy="1663212"/>
          </a:xfrm>
          <a:prstGeom prst="rect">
            <a:avLst/>
          </a:prstGeom>
          <a:noFill/>
        </p:spPr>
        <p:txBody>
          <a:bodyPr wrap="square">
            <a:spAutoFit/>
          </a:bodyPr>
          <a:lstStyle>
            <a:defPPr>
              <a:defRPr lang="zh-CN"/>
            </a:defPPr>
            <a:lvl1pPr algn="ctr">
              <a:lnSpc>
                <a:spcPct val="130000"/>
              </a:lnSpc>
              <a:defRPr sz="1600">
                <a:effectLst/>
                <a:latin typeface="+mn-ea"/>
                <a:cs typeface="阿里巴巴普惠体 B" panose="00020600040101010101" pitchFamily="18" charset="-122"/>
              </a:defRPr>
            </a:lvl1pPr>
          </a:lstStyle>
          <a:p>
            <a:r>
              <a:rPr lang="en-US" altLang="zh-CN" dirty="0" err="1"/>
              <a:t>ARKit</a:t>
            </a:r>
            <a:endParaRPr lang="en-US" altLang="zh-CN" dirty="0"/>
          </a:p>
          <a:p>
            <a:r>
              <a:rPr lang="en-US" altLang="zh-CN" dirty="0" err="1"/>
              <a:t>ARCore</a:t>
            </a:r>
            <a:endParaRPr lang="en-US" altLang="zh-CN" dirty="0"/>
          </a:p>
          <a:p>
            <a:r>
              <a:rPr lang="en-US" altLang="zh-CN" dirty="0"/>
              <a:t>Unity</a:t>
            </a:r>
          </a:p>
          <a:p>
            <a:r>
              <a:rPr lang="en-US" altLang="zh-CN" dirty="0"/>
              <a:t>…</a:t>
            </a:r>
          </a:p>
          <a:p>
            <a:r>
              <a:rPr lang="en-US" altLang="zh-CN" dirty="0"/>
              <a:t>(DM</a:t>
            </a:r>
            <a:r>
              <a:rPr lang="zh-CN" altLang="en-US" dirty="0"/>
              <a:t>是不是有一个</a:t>
            </a:r>
            <a:r>
              <a:rPr lang="en-US" altLang="zh-CN" dirty="0"/>
              <a:t>)</a:t>
            </a:r>
            <a:endParaRPr lang="zh-CN" altLang="en-US" dirty="0"/>
          </a:p>
        </p:txBody>
      </p:sp>
      <p:sp>
        <p:nvSpPr>
          <p:cNvPr id="21" name="矩形: 圆角 20">
            <a:extLst>
              <a:ext uri="{FF2B5EF4-FFF2-40B4-BE49-F238E27FC236}">
                <a16:creationId xmlns:a16="http://schemas.microsoft.com/office/drawing/2014/main" id="{E5C67309-3331-4528-B58B-619E350F4E63}"/>
              </a:ext>
            </a:extLst>
          </p:cNvPr>
          <p:cNvSpPr/>
          <p:nvPr/>
        </p:nvSpPr>
        <p:spPr>
          <a:xfrm>
            <a:off x="5759765" y="3966788"/>
            <a:ext cx="672468" cy="97531"/>
          </a:xfrm>
          <a:prstGeom prst="roundRect">
            <a:avLst>
              <a:gd name="adj" fmla="val 50000"/>
            </a:avLst>
          </a:prstGeom>
          <a:gradFill flip="none" rotWithShape="1">
            <a:gsLst>
              <a:gs pos="0">
                <a:schemeClr val="accent2"/>
              </a:gs>
              <a:gs pos="70000">
                <a:schemeClr val="accent1"/>
              </a:gs>
            </a:gsLst>
            <a:lin ang="5400000" scaled="1"/>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2" name="文本框 21">
            <a:extLst>
              <a:ext uri="{FF2B5EF4-FFF2-40B4-BE49-F238E27FC236}">
                <a16:creationId xmlns:a16="http://schemas.microsoft.com/office/drawing/2014/main" id="{2B9B3353-EF8F-4D8B-8FA7-A70B4A735345}"/>
              </a:ext>
            </a:extLst>
          </p:cNvPr>
          <p:cNvSpPr txBox="1"/>
          <p:nvPr/>
        </p:nvSpPr>
        <p:spPr>
          <a:xfrm>
            <a:off x="8759072" y="3052950"/>
            <a:ext cx="1415772" cy="461665"/>
          </a:xfrm>
          <a:prstGeom prst="rect">
            <a:avLst/>
          </a:prstGeom>
          <a:noFill/>
        </p:spPr>
        <p:txBody>
          <a:bodyPr wrap="none" rtlCol="0">
            <a:spAutoFit/>
          </a:bodyPr>
          <a:lstStyle/>
          <a:p>
            <a:r>
              <a:rPr lang="zh-CN" altLang="en-US" sz="2400" b="1" dirty="0">
                <a:latin typeface="+mj-ea"/>
                <a:ea typeface="+mj-ea"/>
              </a:rPr>
              <a:t>关键算法</a:t>
            </a:r>
          </a:p>
        </p:txBody>
      </p:sp>
      <p:sp>
        <p:nvSpPr>
          <p:cNvPr id="23" name="文本框 22">
            <a:extLst>
              <a:ext uri="{FF2B5EF4-FFF2-40B4-BE49-F238E27FC236}">
                <a16:creationId xmlns:a16="http://schemas.microsoft.com/office/drawing/2014/main" id="{B221A7C3-E888-4B66-8752-EBCD5F75292F}"/>
              </a:ext>
            </a:extLst>
          </p:cNvPr>
          <p:cNvSpPr txBox="1"/>
          <p:nvPr/>
        </p:nvSpPr>
        <p:spPr>
          <a:xfrm>
            <a:off x="8022732" y="4015006"/>
            <a:ext cx="2758682" cy="1343125"/>
          </a:xfrm>
          <a:prstGeom prst="rect">
            <a:avLst/>
          </a:prstGeom>
          <a:noFill/>
        </p:spPr>
        <p:txBody>
          <a:bodyPr wrap="square">
            <a:spAutoFit/>
          </a:bodyPr>
          <a:lstStyle>
            <a:defPPr>
              <a:defRPr lang="zh-CN"/>
            </a:defPPr>
            <a:lvl1pPr algn="ctr">
              <a:lnSpc>
                <a:spcPct val="130000"/>
              </a:lnSpc>
              <a:defRPr sz="1600">
                <a:effectLst/>
                <a:latin typeface="+mn-ea"/>
                <a:cs typeface="阿里巴巴普惠体 B" panose="00020600040101010101" pitchFamily="18" charset="-122"/>
              </a:defRPr>
            </a:lvl1pPr>
          </a:lstStyle>
          <a:p>
            <a:r>
              <a:rPr lang="zh-CN" altLang="en-US" dirty="0"/>
              <a:t>图像识别</a:t>
            </a:r>
            <a:endParaRPr lang="en-US" altLang="zh-CN" dirty="0"/>
          </a:p>
          <a:p>
            <a:r>
              <a:rPr lang="zh-CN" altLang="en-US" dirty="0"/>
              <a:t>手势识别</a:t>
            </a:r>
            <a:endParaRPr lang="en-US" altLang="zh-CN" dirty="0"/>
          </a:p>
          <a:p>
            <a:r>
              <a:rPr lang="zh-CN" altLang="en-US" dirty="0"/>
              <a:t>空间映射</a:t>
            </a:r>
            <a:endParaRPr lang="en-US" altLang="zh-CN" dirty="0"/>
          </a:p>
          <a:p>
            <a:r>
              <a:rPr lang="en-US" altLang="zh-CN" dirty="0"/>
              <a:t>…</a:t>
            </a:r>
            <a:endParaRPr lang="zh-CN" altLang="en-US" dirty="0"/>
          </a:p>
        </p:txBody>
      </p:sp>
      <p:sp>
        <p:nvSpPr>
          <p:cNvPr id="24" name="矩形: 圆角 23">
            <a:extLst>
              <a:ext uri="{FF2B5EF4-FFF2-40B4-BE49-F238E27FC236}">
                <a16:creationId xmlns:a16="http://schemas.microsoft.com/office/drawing/2014/main" id="{D87F317B-F990-4101-AED1-8AD108A30B00}"/>
              </a:ext>
            </a:extLst>
          </p:cNvPr>
          <p:cNvSpPr/>
          <p:nvPr/>
        </p:nvSpPr>
        <p:spPr>
          <a:xfrm>
            <a:off x="9075377" y="3688513"/>
            <a:ext cx="672468" cy="97531"/>
          </a:xfrm>
          <a:prstGeom prst="roundRect">
            <a:avLst>
              <a:gd name="adj" fmla="val 50000"/>
            </a:avLst>
          </a:prstGeom>
          <a:gradFill flip="none" rotWithShape="1">
            <a:gsLst>
              <a:gs pos="0">
                <a:schemeClr val="accent2"/>
              </a:gs>
              <a:gs pos="70000">
                <a:schemeClr val="accent1"/>
              </a:gs>
            </a:gsLst>
            <a:lin ang="5400000" scaled="1"/>
            <a:tileRect/>
          </a:gradFill>
          <a:ln>
            <a:noFill/>
          </a:ln>
          <a:effectLst>
            <a:outerShdw blurRad="101600" dist="38100" dir="3000000" algn="ctr" rotWithShape="0">
              <a:srgbClr val="3515D5">
                <a:alpha val="3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0" name="椭圆 29">
            <a:extLst>
              <a:ext uri="{FF2B5EF4-FFF2-40B4-BE49-F238E27FC236}">
                <a16:creationId xmlns:a16="http://schemas.microsoft.com/office/drawing/2014/main" id="{BC179F09-5846-4D41-8827-57BCB4D8F43D}"/>
              </a:ext>
            </a:extLst>
          </p:cNvPr>
          <p:cNvSpPr/>
          <p:nvPr/>
        </p:nvSpPr>
        <p:spPr>
          <a:xfrm rot="9900000">
            <a:off x="296013" y="506142"/>
            <a:ext cx="502642" cy="502642"/>
          </a:xfrm>
          <a:prstGeom prst="ellipse">
            <a:avLst/>
          </a:prstGeom>
          <a:gradFill>
            <a:gsLst>
              <a:gs pos="0">
                <a:schemeClr val="bg1">
                  <a:alpha val="0"/>
                </a:schemeClr>
              </a:gs>
              <a:gs pos="10000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solidFill>
                <a:prstClr val="white"/>
              </a:solidFill>
              <a:latin typeface="Arial"/>
              <a:ea typeface="微软雅黑 Light"/>
            </a:endParaRPr>
          </a:p>
        </p:txBody>
      </p:sp>
      <p:sp>
        <p:nvSpPr>
          <p:cNvPr id="3" name="文本占位符 2">
            <a:extLst>
              <a:ext uri="{FF2B5EF4-FFF2-40B4-BE49-F238E27FC236}">
                <a16:creationId xmlns:a16="http://schemas.microsoft.com/office/drawing/2014/main" id="{EDA5E11E-C860-4F0C-8637-4BC78DFE42A0}"/>
              </a:ext>
            </a:extLst>
          </p:cNvPr>
          <p:cNvSpPr>
            <a:spLocks noGrp="1"/>
          </p:cNvSpPr>
          <p:nvPr>
            <p:ph type="body" sz="quarter" idx="11"/>
          </p:nvPr>
        </p:nvSpPr>
        <p:spPr>
          <a:xfrm>
            <a:off x="855139" y="563564"/>
            <a:ext cx="1436291" cy="387798"/>
          </a:xfrm>
          <a:prstGeom prst="rect">
            <a:avLst/>
          </a:prstGeom>
        </p:spPr>
        <p:txBody>
          <a:bodyPr>
            <a:spAutoFit/>
          </a:bodyPr>
          <a:lstStyle/>
          <a:p>
            <a:r>
              <a:rPr lang="zh-CN" altLang="en-US" dirty="0"/>
              <a:t>软件支持</a:t>
            </a:r>
          </a:p>
        </p:txBody>
      </p:sp>
    </p:spTree>
    <p:extLst>
      <p:ext uri="{BB962C8B-B14F-4D97-AF65-F5344CB8AC3E}">
        <p14:creationId xmlns:p14="http://schemas.microsoft.com/office/powerpoint/2010/main" val="890651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EFFF"/>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6EA937F0-CCDE-42B5-B683-6FFF3581981E}"/>
              </a:ext>
            </a:extLst>
          </p:cNvPr>
          <p:cNvSpPr txBox="1"/>
          <p:nvPr/>
        </p:nvSpPr>
        <p:spPr>
          <a:xfrm>
            <a:off x="2626962" y="3198167"/>
            <a:ext cx="527709" cy="461665"/>
          </a:xfrm>
          <a:prstGeom prst="rect">
            <a:avLst/>
          </a:prstGeom>
          <a:noFill/>
        </p:spPr>
        <p:txBody>
          <a:bodyPr wrap="none" rtlCol="0">
            <a:spAutoFit/>
          </a:bodyPr>
          <a:lstStyle/>
          <a:p>
            <a:r>
              <a:rPr lang="en-US" altLang="zh-CN" sz="2400" b="1" dirty="0">
                <a:solidFill>
                  <a:schemeClr val="bg1"/>
                </a:solidFill>
              </a:rPr>
              <a:t>01</a:t>
            </a:r>
            <a:endParaRPr lang="zh-CN" altLang="en-US" sz="2400" b="1" dirty="0">
              <a:solidFill>
                <a:schemeClr val="bg1"/>
              </a:solidFill>
            </a:endParaRPr>
          </a:p>
        </p:txBody>
      </p:sp>
      <p:sp>
        <p:nvSpPr>
          <p:cNvPr id="15" name="文本框 14">
            <a:extLst>
              <a:ext uri="{FF2B5EF4-FFF2-40B4-BE49-F238E27FC236}">
                <a16:creationId xmlns:a16="http://schemas.microsoft.com/office/drawing/2014/main" id="{5F4FDA40-05B0-4197-AD3F-6EEC1334F17E}"/>
              </a:ext>
            </a:extLst>
          </p:cNvPr>
          <p:cNvSpPr txBox="1"/>
          <p:nvPr/>
        </p:nvSpPr>
        <p:spPr>
          <a:xfrm>
            <a:off x="2626962" y="4423680"/>
            <a:ext cx="527709" cy="461665"/>
          </a:xfrm>
          <a:prstGeom prst="rect">
            <a:avLst/>
          </a:prstGeom>
          <a:noFill/>
        </p:spPr>
        <p:txBody>
          <a:bodyPr wrap="none" rtlCol="0">
            <a:spAutoFit/>
          </a:bodyPr>
          <a:lstStyle/>
          <a:p>
            <a:r>
              <a:rPr lang="en-US" altLang="zh-CN" sz="2400" b="1" dirty="0">
                <a:solidFill>
                  <a:schemeClr val="bg1"/>
                </a:solidFill>
              </a:rPr>
              <a:t>03</a:t>
            </a:r>
            <a:endParaRPr lang="zh-CN" altLang="en-US" sz="2400" b="1" dirty="0">
              <a:solidFill>
                <a:schemeClr val="bg1"/>
              </a:solidFill>
            </a:endParaRPr>
          </a:p>
        </p:txBody>
      </p:sp>
      <p:sp>
        <p:nvSpPr>
          <p:cNvPr id="22" name="文本框 21">
            <a:extLst>
              <a:ext uri="{FF2B5EF4-FFF2-40B4-BE49-F238E27FC236}">
                <a16:creationId xmlns:a16="http://schemas.microsoft.com/office/drawing/2014/main" id="{101161A8-D201-4FFB-8A97-F229F4E93C09}"/>
              </a:ext>
            </a:extLst>
          </p:cNvPr>
          <p:cNvSpPr txBox="1"/>
          <p:nvPr/>
        </p:nvSpPr>
        <p:spPr>
          <a:xfrm>
            <a:off x="3655533" y="3241715"/>
            <a:ext cx="1402948" cy="369332"/>
          </a:xfrm>
          <a:prstGeom prst="rect">
            <a:avLst/>
          </a:prstGeom>
          <a:noFill/>
        </p:spPr>
        <p:txBody>
          <a:bodyPr wrap="none" rtlCol="0">
            <a:spAutoFit/>
          </a:bodyPr>
          <a:lstStyle/>
          <a:p>
            <a:pPr algn="ctr"/>
            <a:r>
              <a:rPr lang="en-US" altLang="zh-CN" dirty="0">
                <a:latin typeface="+mn-ea"/>
              </a:rPr>
              <a:t>AR</a:t>
            </a:r>
            <a:r>
              <a:rPr lang="zh-CN" altLang="en-US" dirty="0">
                <a:latin typeface="+mn-ea"/>
              </a:rPr>
              <a:t>眼镜概述</a:t>
            </a:r>
            <a:endParaRPr lang="zh-CN" altLang="en-US" dirty="0"/>
          </a:p>
        </p:txBody>
      </p:sp>
      <p:sp>
        <p:nvSpPr>
          <p:cNvPr id="23" name="文本框 22">
            <a:extLst>
              <a:ext uri="{FF2B5EF4-FFF2-40B4-BE49-F238E27FC236}">
                <a16:creationId xmlns:a16="http://schemas.microsoft.com/office/drawing/2014/main" id="{961AA6FC-FC4E-49FB-A81E-F64AB28A1BC6}"/>
              </a:ext>
            </a:extLst>
          </p:cNvPr>
          <p:cNvSpPr txBox="1"/>
          <p:nvPr/>
        </p:nvSpPr>
        <p:spPr>
          <a:xfrm>
            <a:off x="3435554" y="4485724"/>
            <a:ext cx="1800493" cy="369332"/>
          </a:xfrm>
          <a:prstGeom prst="rect">
            <a:avLst/>
          </a:prstGeom>
          <a:noFill/>
        </p:spPr>
        <p:txBody>
          <a:bodyPr wrap="none" rtlCol="0">
            <a:spAutoFit/>
          </a:bodyPr>
          <a:lstStyle/>
          <a:p>
            <a:pPr algn="ctr"/>
            <a:r>
              <a:rPr lang="zh-CN" altLang="en-US" dirty="0"/>
              <a:t>主要厂商及产品</a:t>
            </a:r>
          </a:p>
        </p:txBody>
      </p:sp>
      <p:sp>
        <p:nvSpPr>
          <p:cNvPr id="26" name="文本框 25">
            <a:extLst>
              <a:ext uri="{FF2B5EF4-FFF2-40B4-BE49-F238E27FC236}">
                <a16:creationId xmlns:a16="http://schemas.microsoft.com/office/drawing/2014/main" id="{805ECE24-6669-448E-85DC-702397639478}"/>
              </a:ext>
            </a:extLst>
          </p:cNvPr>
          <p:cNvSpPr txBox="1"/>
          <p:nvPr/>
        </p:nvSpPr>
        <p:spPr>
          <a:xfrm>
            <a:off x="6667334" y="3185188"/>
            <a:ext cx="527709" cy="461665"/>
          </a:xfrm>
          <a:prstGeom prst="rect">
            <a:avLst/>
          </a:prstGeom>
          <a:noFill/>
        </p:spPr>
        <p:txBody>
          <a:bodyPr wrap="none" rtlCol="0">
            <a:spAutoFit/>
          </a:bodyPr>
          <a:lstStyle/>
          <a:p>
            <a:r>
              <a:rPr lang="en-US" altLang="zh-CN" sz="2400" b="1" dirty="0">
                <a:solidFill>
                  <a:schemeClr val="bg1"/>
                </a:solidFill>
              </a:rPr>
              <a:t>02</a:t>
            </a:r>
            <a:endParaRPr lang="zh-CN" altLang="en-US" sz="2400" b="1" dirty="0">
              <a:solidFill>
                <a:schemeClr val="bg1"/>
              </a:solidFill>
            </a:endParaRPr>
          </a:p>
        </p:txBody>
      </p:sp>
      <p:sp>
        <p:nvSpPr>
          <p:cNvPr id="29" name="文本框 28">
            <a:extLst>
              <a:ext uri="{FF2B5EF4-FFF2-40B4-BE49-F238E27FC236}">
                <a16:creationId xmlns:a16="http://schemas.microsoft.com/office/drawing/2014/main" id="{5638F360-1AC8-4E45-9196-5D7C4BB6B776}"/>
              </a:ext>
            </a:extLst>
          </p:cNvPr>
          <p:cNvSpPr txBox="1"/>
          <p:nvPr/>
        </p:nvSpPr>
        <p:spPr>
          <a:xfrm>
            <a:off x="6667334" y="4423680"/>
            <a:ext cx="527709" cy="461665"/>
          </a:xfrm>
          <a:prstGeom prst="rect">
            <a:avLst/>
          </a:prstGeom>
          <a:noFill/>
        </p:spPr>
        <p:txBody>
          <a:bodyPr wrap="none" rtlCol="0">
            <a:spAutoFit/>
          </a:bodyPr>
          <a:lstStyle/>
          <a:p>
            <a:r>
              <a:rPr lang="en-US" altLang="zh-CN" sz="2400" b="1" dirty="0">
                <a:solidFill>
                  <a:schemeClr val="bg1"/>
                </a:solidFill>
              </a:rPr>
              <a:t>04</a:t>
            </a:r>
            <a:endParaRPr lang="zh-CN" altLang="en-US" sz="2400" b="1" dirty="0">
              <a:solidFill>
                <a:schemeClr val="bg1"/>
              </a:solidFill>
            </a:endParaRPr>
          </a:p>
        </p:txBody>
      </p:sp>
      <p:sp>
        <p:nvSpPr>
          <p:cNvPr id="30" name="文本框 29">
            <a:extLst>
              <a:ext uri="{FF2B5EF4-FFF2-40B4-BE49-F238E27FC236}">
                <a16:creationId xmlns:a16="http://schemas.microsoft.com/office/drawing/2014/main" id="{D18ECD2D-C84E-4427-8E12-B476BAF9060E}"/>
              </a:ext>
            </a:extLst>
          </p:cNvPr>
          <p:cNvSpPr txBox="1"/>
          <p:nvPr/>
        </p:nvSpPr>
        <p:spPr>
          <a:xfrm>
            <a:off x="7822172" y="3241715"/>
            <a:ext cx="1107996" cy="369332"/>
          </a:xfrm>
          <a:prstGeom prst="rect">
            <a:avLst/>
          </a:prstGeom>
          <a:noFill/>
        </p:spPr>
        <p:txBody>
          <a:bodyPr wrap="none" rtlCol="0">
            <a:spAutoFit/>
          </a:bodyPr>
          <a:lstStyle/>
          <a:p>
            <a:pPr algn="ctr"/>
            <a:r>
              <a:rPr lang="zh-CN" altLang="en-US" dirty="0"/>
              <a:t>相关技术</a:t>
            </a:r>
          </a:p>
        </p:txBody>
      </p:sp>
      <p:sp>
        <p:nvSpPr>
          <p:cNvPr id="31" name="文本框 30">
            <a:extLst>
              <a:ext uri="{FF2B5EF4-FFF2-40B4-BE49-F238E27FC236}">
                <a16:creationId xmlns:a16="http://schemas.microsoft.com/office/drawing/2014/main" id="{4A0EB0F2-17F4-49D3-9F01-32242CA2E9B1}"/>
              </a:ext>
            </a:extLst>
          </p:cNvPr>
          <p:cNvSpPr txBox="1"/>
          <p:nvPr/>
        </p:nvSpPr>
        <p:spPr>
          <a:xfrm>
            <a:off x="7822174" y="4485724"/>
            <a:ext cx="1107996" cy="369332"/>
          </a:xfrm>
          <a:prstGeom prst="rect">
            <a:avLst/>
          </a:prstGeom>
          <a:noFill/>
        </p:spPr>
        <p:txBody>
          <a:bodyPr wrap="none" rtlCol="0">
            <a:spAutoFit/>
          </a:bodyPr>
          <a:lstStyle/>
          <a:p>
            <a:pPr algn="ctr"/>
            <a:r>
              <a:rPr lang="zh-CN" altLang="en-US" dirty="0"/>
              <a:t>总结展望</a:t>
            </a:r>
          </a:p>
        </p:txBody>
      </p:sp>
    </p:spTree>
    <p:extLst>
      <p:ext uri="{BB962C8B-B14F-4D97-AF65-F5344CB8AC3E}">
        <p14:creationId xmlns:p14="http://schemas.microsoft.com/office/powerpoint/2010/main" val="2280425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39F731A-DF32-4948-9FE7-261448AB4F06}"/>
              </a:ext>
            </a:extLst>
          </p:cNvPr>
          <p:cNvSpPr txBox="1"/>
          <p:nvPr/>
        </p:nvSpPr>
        <p:spPr>
          <a:xfrm>
            <a:off x="6275482" y="2773509"/>
            <a:ext cx="3416320" cy="646331"/>
          </a:xfrm>
          <a:prstGeom prst="rect">
            <a:avLst/>
          </a:prstGeom>
          <a:noFill/>
        </p:spPr>
        <p:txBody>
          <a:bodyPr wrap="none" rtlCol="0">
            <a:spAutoFit/>
          </a:bodyPr>
          <a:lstStyle/>
          <a:p>
            <a:r>
              <a:rPr lang="zh-CN" altLang="en-US" sz="3600" b="1" dirty="0">
                <a:latin typeface="+mj-ea"/>
                <a:ea typeface="+mj-ea"/>
              </a:rPr>
              <a:t>主要厂商及产品</a:t>
            </a:r>
          </a:p>
        </p:txBody>
      </p:sp>
    </p:spTree>
    <p:extLst>
      <p:ext uri="{BB962C8B-B14F-4D97-AF65-F5344CB8AC3E}">
        <p14:creationId xmlns:p14="http://schemas.microsoft.com/office/powerpoint/2010/main" val="3239053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C9FCE22-3F6B-4042-BBE4-B4EA72144141}"/>
              </a:ext>
            </a:extLst>
          </p:cNvPr>
          <p:cNvSpPr txBox="1"/>
          <p:nvPr/>
        </p:nvSpPr>
        <p:spPr>
          <a:xfrm>
            <a:off x="7031006" y="3586037"/>
            <a:ext cx="3612733" cy="1103059"/>
          </a:xfrm>
          <a:prstGeom prst="rect">
            <a:avLst/>
          </a:prstGeom>
          <a:noFill/>
        </p:spPr>
        <p:txBody>
          <a:bodyPr wrap="square" rtlCol="0">
            <a:spAutoFit/>
          </a:bodyPr>
          <a:lstStyle/>
          <a:p>
            <a:pPr algn="ctr">
              <a:lnSpc>
                <a:spcPct val="130000"/>
              </a:lnSpc>
            </a:pPr>
            <a:r>
              <a:rPr lang="zh-CN" altLang="en-US" sz="1600" dirty="0">
                <a:solidFill>
                  <a:schemeClr val="bg1"/>
                </a:solidFill>
                <a:latin typeface="+mn-ea"/>
                <a:sym typeface="微软雅黑" panose="020B0503020204020204" pitchFamily="34" charset="-122"/>
              </a:rPr>
              <a:t>互联网在多个领域蓬勃发展，其中在线上教育占比为</a:t>
            </a:r>
            <a:r>
              <a:rPr lang="en-US" altLang="zh-CN" sz="2000" dirty="0">
                <a:solidFill>
                  <a:schemeClr val="bg1"/>
                </a:solidFill>
                <a:latin typeface="+mj-ea"/>
                <a:ea typeface="+mj-ea"/>
                <a:sym typeface="微软雅黑" panose="020B0503020204020204" pitchFamily="34" charset="-122"/>
              </a:rPr>
              <a:t>15</a:t>
            </a:r>
            <a:r>
              <a:rPr lang="en-US" altLang="zh-CN" sz="1600" dirty="0">
                <a:solidFill>
                  <a:schemeClr val="bg1"/>
                </a:solidFill>
                <a:latin typeface="+mn-ea"/>
                <a:sym typeface="微软雅黑" panose="020B0503020204020204" pitchFamily="34" charset="-122"/>
              </a:rPr>
              <a:t>%</a:t>
            </a:r>
            <a:r>
              <a:rPr lang="zh-CN" altLang="en-US" sz="1600" dirty="0">
                <a:solidFill>
                  <a:schemeClr val="bg1"/>
                </a:solidFill>
                <a:latin typeface="+mn-ea"/>
                <a:sym typeface="微软雅黑" panose="020B0503020204020204" pitchFamily="34" charset="-122"/>
              </a:rPr>
              <a:t>，为目前行业主要发展方向。</a:t>
            </a:r>
          </a:p>
        </p:txBody>
      </p:sp>
      <p:sp>
        <p:nvSpPr>
          <p:cNvPr id="4" name="文本占位符 3">
            <a:extLst>
              <a:ext uri="{FF2B5EF4-FFF2-40B4-BE49-F238E27FC236}">
                <a16:creationId xmlns:a16="http://schemas.microsoft.com/office/drawing/2014/main" id="{A2A21AE4-2CCC-4F38-8F4B-6214E554A010}"/>
              </a:ext>
            </a:extLst>
          </p:cNvPr>
          <p:cNvSpPr>
            <a:spLocks noGrp="1"/>
          </p:cNvSpPr>
          <p:nvPr>
            <p:ph type="body" sz="quarter" idx="10"/>
          </p:nvPr>
        </p:nvSpPr>
        <p:spPr>
          <a:xfrm>
            <a:off x="846775" y="560630"/>
            <a:ext cx="2513509" cy="387798"/>
          </a:xfrm>
        </p:spPr>
        <p:txBody>
          <a:bodyPr>
            <a:spAutoFit/>
          </a:bodyPr>
          <a:lstStyle/>
          <a:p>
            <a:r>
              <a:rPr lang="zh-CN" altLang="en-US" sz="2800" b="1" dirty="0">
                <a:latin typeface="+mj-ea"/>
                <a:ea typeface="+mj-ea"/>
              </a:rPr>
              <a:t>主要厂商及产品</a:t>
            </a:r>
          </a:p>
        </p:txBody>
      </p:sp>
      <p:pic>
        <p:nvPicPr>
          <p:cNvPr id="7170" name="Picture 2">
            <a:extLst>
              <a:ext uri="{FF2B5EF4-FFF2-40B4-BE49-F238E27FC236}">
                <a16:creationId xmlns:a16="http://schemas.microsoft.com/office/drawing/2014/main" id="{F0733915-5D27-6F46-F7F5-BD6304803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4669" y="68943"/>
            <a:ext cx="3677396" cy="67201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图片">
            <a:extLst>
              <a:ext uri="{FF2B5EF4-FFF2-40B4-BE49-F238E27FC236}">
                <a16:creationId xmlns:a16="http://schemas.microsoft.com/office/drawing/2014/main" id="{EFF104A7-2331-C923-B069-92DF9FD28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35" y="1508276"/>
            <a:ext cx="6236196" cy="4573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578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a:extLst>
              <a:ext uri="{FF2B5EF4-FFF2-40B4-BE49-F238E27FC236}">
                <a16:creationId xmlns:a16="http://schemas.microsoft.com/office/drawing/2014/main" id="{8C0DFCCC-7F4D-481B-982F-D502EFAA61C2}"/>
              </a:ext>
            </a:extLst>
          </p:cNvPr>
          <p:cNvSpPr>
            <a:spLocks noGrp="1"/>
          </p:cNvSpPr>
          <p:nvPr>
            <p:ph type="body" sz="quarter" idx="10"/>
          </p:nvPr>
        </p:nvSpPr>
        <p:spPr>
          <a:xfrm>
            <a:off x="940978" y="631524"/>
            <a:ext cx="1178464" cy="387798"/>
          </a:xfrm>
        </p:spPr>
        <p:txBody>
          <a:bodyPr>
            <a:spAutoFit/>
          </a:bodyPr>
          <a:lstStyle/>
          <a:p>
            <a:r>
              <a:rPr lang="en-US" altLang="zh-CN" dirty="0"/>
              <a:t>XREAL</a:t>
            </a:r>
            <a:endParaRPr lang="zh-CN" altLang="en-US" sz="2800" b="1" dirty="0">
              <a:latin typeface="+mj-ea"/>
              <a:ea typeface="+mj-ea"/>
            </a:endParaRPr>
          </a:p>
        </p:txBody>
      </p:sp>
      <p:sp>
        <p:nvSpPr>
          <p:cNvPr id="6" name="文本框 5">
            <a:extLst>
              <a:ext uri="{FF2B5EF4-FFF2-40B4-BE49-F238E27FC236}">
                <a16:creationId xmlns:a16="http://schemas.microsoft.com/office/drawing/2014/main" id="{BBFAEE04-25FC-0216-E81D-CFDD2E88360A}"/>
              </a:ext>
            </a:extLst>
          </p:cNvPr>
          <p:cNvSpPr txBox="1"/>
          <p:nvPr/>
        </p:nvSpPr>
        <p:spPr>
          <a:xfrm>
            <a:off x="1064986" y="1494135"/>
            <a:ext cx="6919684" cy="1477328"/>
          </a:xfrm>
          <a:prstGeom prst="rect">
            <a:avLst/>
          </a:prstGeom>
          <a:noFill/>
        </p:spPr>
        <p:txBody>
          <a:bodyPr wrap="square">
            <a:spAutoFit/>
          </a:bodyPr>
          <a:lstStyle/>
          <a:p>
            <a:r>
              <a:rPr lang="en-US" altLang="zh-CN" dirty="0">
                <a:latin typeface="+mn-ea"/>
              </a:rPr>
              <a:t>XREAL</a:t>
            </a:r>
            <a:r>
              <a:rPr lang="zh-CN" altLang="en-US" dirty="0">
                <a:latin typeface="+mn-ea"/>
              </a:rPr>
              <a:t>原名</a:t>
            </a:r>
            <a:r>
              <a:rPr lang="en-US" altLang="zh-CN" dirty="0">
                <a:latin typeface="+mn-ea"/>
              </a:rPr>
              <a:t>NREAL</a:t>
            </a:r>
            <a:r>
              <a:rPr lang="zh-CN" altLang="en-US" dirty="0">
                <a:latin typeface="+mn-ea"/>
              </a:rPr>
              <a:t>，由徐驰在</a:t>
            </a:r>
            <a:r>
              <a:rPr lang="en-US" altLang="zh-CN" dirty="0">
                <a:latin typeface="+mn-ea"/>
              </a:rPr>
              <a:t>2017</a:t>
            </a:r>
            <a:r>
              <a:rPr lang="zh-CN" altLang="en-US" dirty="0">
                <a:latin typeface="+mn-ea"/>
              </a:rPr>
              <a:t>年</a:t>
            </a:r>
            <a:r>
              <a:rPr lang="en-US" altLang="zh-CN" dirty="0">
                <a:latin typeface="+mn-ea"/>
              </a:rPr>
              <a:t>1</a:t>
            </a:r>
            <a:r>
              <a:rPr lang="zh-CN" altLang="en-US" dirty="0">
                <a:latin typeface="+mn-ea"/>
              </a:rPr>
              <a:t>月创立，</a:t>
            </a:r>
            <a:r>
              <a:rPr lang="en-US" altLang="zh-CN" dirty="0">
                <a:latin typeface="+mn-ea"/>
              </a:rPr>
              <a:t>2023</a:t>
            </a:r>
            <a:r>
              <a:rPr lang="zh-CN" altLang="en-US" dirty="0">
                <a:latin typeface="+mn-ea"/>
              </a:rPr>
              <a:t>年</a:t>
            </a:r>
            <a:r>
              <a:rPr lang="en-US" altLang="zh-CN" dirty="0">
                <a:latin typeface="+mn-ea"/>
              </a:rPr>
              <a:t>5</a:t>
            </a:r>
            <a:r>
              <a:rPr lang="zh-CN" altLang="en-US" dirty="0">
                <a:latin typeface="+mn-ea"/>
              </a:rPr>
              <a:t>月更名为</a:t>
            </a:r>
            <a:r>
              <a:rPr lang="en-US" altLang="zh-CN" dirty="0">
                <a:latin typeface="+mn-ea"/>
              </a:rPr>
              <a:t>XREAL</a:t>
            </a:r>
            <a:r>
              <a:rPr lang="zh-CN" altLang="en-US" dirty="0">
                <a:latin typeface="+mn-ea"/>
              </a:rPr>
              <a:t>。新品牌名称中的“</a:t>
            </a:r>
            <a:r>
              <a:rPr lang="en-US" altLang="zh-CN" dirty="0">
                <a:latin typeface="+mn-ea"/>
              </a:rPr>
              <a:t>X”</a:t>
            </a:r>
            <a:r>
              <a:rPr lang="zh-CN" altLang="en-US" dirty="0">
                <a:latin typeface="+mn-ea"/>
              </a:rPr>
              <a:t>反映了该公司正在“超出我们想象的范围”，并强调了新的</a:t>
            </a:r>
            <a:r>
              <a:rPr lang="en-US" altLang="zh-CN" dirty="0">
                <a:latin typeface="+mn-ea"/>
              </a:rPr>
              <a:t>AR</a:t>
            </a:r>
            <a:r>
              <a:rPr lang="zh-CN" altLang="en-US" dirty="0">
                <a:latin typeface="+mn-ea"/>
              </a:rPr>
              <a:t>应用。</a:t>
            </a:r>
            <a:endParaRPr lang="en-US" altLang="zh-CN" dirty="0">
              <a:latin typeface="+mn-ea"/>
            </a:endParaRPr>
          </a:p>
          <a:p>
            <a:endParaRPr lang="en-US" altLang="zh-CN" dirty="0">
              <a:latin typeface="+mn-ea"/>
            </a:endParaRPr>
          </a:p>
          <a:p>
            <a:r>
              <a:rPr lang="zh-CN" altLang="en-US" dirty="0">
                <a:latin typeface="+mn-ea"/>
              </a:rPr>
              <a:t>代表产品：</a:t>
            </a:r>
            <a:r>
              <a:rPr lang="en-US" altLang="zh-CN" dirty="0">
                <a:latin typeface="+mn-ea"/>
              </a:rPr>
              <a:t>air2</a:t>
            </a:r>
            <a:r>
              <a:rPr lang="zh-CN" altLang="en-US" dirty="0">
                <a:latin typeface="+mn-ea"/>
              </a:rPr>
              <a:t>，</a:t>
            </a:r>
            <a:r>
              <a:rPr lang="en-US" altLang="zh-CN" dirty="0">
                <a:latin typeface="+mn-ea"/>
              </a:rPr>
              <a:t>air2 pro</a:t>
            </a:r>
            <a:r>
              <a:rPr lang="zh-CN" altLang="en-US" dirty="0">
                <a:latin typeface="+mn-ea"/>
              </a:rPr>
              <a:t>，</a:t>
            </a:r>
            <a:r>
              <a:rPr lang="en-US" altLang="zh-CN" dirty="0">
                <a:latin typeface="+mn-ea"/>
              </a:rPr>
              <a:t>beam pro</a:t>
            </a:r>
            <a:r>
              <a:rPr lang="zh-CN" altLang="en-US" dirty="0">
                <a:latin typeface="+mn-ea"/>
              </a:rPr>
              <a:t>， </a:t>
            </a:r>
            <a:r>
              <a:rPr lang="en-US" altLang="zh-CN" dirty="0">
                <a:latin typeface="+mn-ea"/>
              </a:rPr>
              <a:t>x</a:t>
            </a:r>
            <a:endParaRPr lang="zh-CN" altLang="en-US" dirty="0">
              <a:latin typeface="+mn-ea"/>
            </a:endParaRPr>
          </a:p>
        </p:txBody>
      </p:sp>
      <p:pic>
        <p:nvPicPr>
          <p:cNvPr id="8194" name="Picture 2">
            <a:extLst>
              <a:ext uri="{FF2B5EF4-FFF2-40B4-BE49-F238E27FC236}">
                <a16:creationId xmlns:a16="http://schemas.microsoft.com/office/drawing/2014/main" id="{3D741577-84D1-BCB7-931B-6B8AE1DC62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7184" y="3819759"/>
            <a:ext cx="3841443" cy="2160812"/>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9C834229-7B28-3C8B-B92E-CD3E108B0A05}"/>
              </a:ext>
            </a:extLst>
          </p:cNvPr>
          <p:cNvPicPr>
            <a:picLocks noChangeAspect="1"/>
          </p:cNvPicPr>
          <p:nvPr/>
        </p:nvPicPr>
        <p:blipFill>
          <a:blip r:embed="rId4"/>
          <a:stretch>
            <a:fillRect/>
          </a:stretch>
        </p:blipFill>
        <p:spPr>
          <a:xfrm>
            <a:off x="4017047" y="3727917"/>
            <a:ext cx="3655441" cy="2344496"/>
          </a:xfrm>
          <a:prstGeom prst="rect">
            <a:avLst/>
          </a:prstGeom>
        </p:spPr>
      </p:pic>
      <p:pic>
        <p:nvPicPr>
          <p:cNvPr id="8196" name="Picture 4" descr="xreal air2 的图像结果">
            <a:extLst>
              <a:ext uri="{FF2B5EF4-FFF2-40B4-BE49-F238E27FC236}">
                <a16:creationId xmlns:a16="http://schemas.microsoft.com/office/drawing/2014/main" id="{A4F9E318-0412-985F-8EFC-42AAE0FA61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778" y="3618438"/>
            <a:ext cx="2470573" cy="264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96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a:extLst>
              <a:ext uri="{FF2B5EF4-FFF2-40B4-BE49-F238E27FC236}">
                <a16:creationId xmlns:a16="http://schemas.microsoft.com/office/drawing/2014/main" id="{8C0DFCCC-7F4D-481B-982F-D502EFAA61C2}"/>
              </a:ext>
            </a:extLst>
          </p:cNvPr>
          <p:cNvSpPr>
            <a:spLocks noGrp="1"/>
          </p:cNvSpPr>
          <p:nvPr>
            <p:ph type="body" sz="quarter" idx="10"/>
          </p:nvPr>
        </p:nvSpPr>
        <p:spPr>
          <a:xfrm>
            <a:off x="925450" y="624267"/>
            <a:ext cx="1035348" cy="387798"/>
          </a:xfrm>
        </p:spPr>
        <p:txBody>
          <a:bodyPr>
            <a:spAutoFit/>
          </a:bodyPr>
          <a:lstStyle/>
          <a:p>
            <a:r>
              <a:rPr lang="en-US" altLang="zh-CN" sz="2800" b="1" dirty="0" err="1">
                <a:latin typeface="+mj-ea"/>
                <a:ea typeface="+mj-ea"/>
              </a:rPr>
              <a:t>Rokid</a:t>
            </a:r>
            <a:endParaRPr lang="zh-CN" altLang="en-US" sz="2800" b="1" dirty="0">
              <a:latin typeface="+mj-ea"/>
              <a:ea typeface="+mj-ea"/>
            </a:endParaRPr>
          </a:p>
        </p:txBody>
      </p:sp>
      <p:sp>
        <p:nvSpPr>
          <p:cNvPr id="2" name="文本框 1">
            <a:extLst>
              <a:ext uri="{FF2B5EF4-FFF2-40B4-BE49-F238E27FC236}">
                <a16:creationId xmlns:a16="http://schemas.microsoft.com/office/drawing/2014/main" id="{AF4B5AAE-2046-51E4-278D-DBB90F8D44B5}"/>
              </a:ext>
            </a:extLst>
          </p:cNvPr>
          <p:cNvSpPr txBox="1"/>
          <p:nvPr/>
        </p:nvSpPr>
        <p:spPr>
          <a:xfrm>
            <a:off x="1064986" y="1494135"/>
            <a:ext cx="6919684" cy="923330"/>
          </a:xfrm>
          <a:prstGeom prst="rect">
            <a:avLst/>
          </a:prstGeom>
          <a:noFill/>
        </p:spPr>
        <p:txBody>
          <a:bodyPr wrap="square">
            <a:spAutoFit/>
          </a:bodyPr>
          <a:lstStyle/>
          <a:p>
            <a:r>
              <a:rPr lang="en-US" altLang="zh-CN" dirty="0" err="1">
                <a:latin typeface="+mn-ea"/>
              </a:rPr>
              <a:t>Rokid</a:t>
            </a:r>
            <a:r>
              <a:rPr lang="zh-CN" altLang="en-US" dirty="0">
                <a:latin typeface="+mn-ea"/>
              </a:rPr>
              <a:t>更强调空间计算属性，强调生产力工具。号称对标</a:t>
            </a:r>
            <a:r>
              <a:rPr lang="en-US" altLang="zh-CN" dirty="0">
                <a:latin typeface="+mn-ea"/>
              </a:rPr>
              <a:t>vision pro</a:t>
            </a:r>
            <a:r>
              <a:rPr lang="zh-CN" altLang="en-US" dirty="0">
                <a:latin typeface="+mn-ea"/>
              </a:rPr>
              <a:t>。</a:t>
            </a:r>
            <a:endParaRPr lang="en-US" altLang="zh-CN" dirty="0">
              <a:latin typeface="+mn-ea"/>
            </a:endParaRPr>
          </a:p>
          <a:p>
            <a:endParaRPr lang="en-US" altLang="zh-CN" dirty="0">
              <a:latin typeface="+mn-ea"/>
            </a:endParaRPr>
          </a:p>
          <a:p>
            <a:r>
              <a:rPr lang="zh-CN" altLang="en-US" dirty="0">
                <a:latin typeface="+mn-ea"/>
              </a:rPr>
              <a:t>代表产品：</a:t>
            </a:r>
            <a:r>
              <a:rPr lang="en-US" altLang="zh-CN" dirty="0" err="1">
                <a:latin typeface="+mn-ea"/>
              </a:rPr>
              <a:t>ar</a:t>
            </a:r>
            <a:r>
              <a:rPr lang="en-US" altLang="zh-CN" dirty="0">
                <a:latin typeface="+mn-ea"/>
              </a:rPr>
              <a:t> studio</a:t>
            </a:r>
            <a:r>
              <a:rPr lang="zh-CN" altLang="en-US" dirty="0">
                <a:latin typeface="+mn-ea"/>
              </a:rPr>
              <a:t>，</a:t>
            </a:r>
            <a:r>
              <a:rPr lang="en-US" altLang="zh-CN" dirty="0" err="1">
                <a:latin typeface="+mn-ea"/>
              </a:rPr>
              <a:t>ar</a:t>
            </a:r>
            <a:r>
              <a:rPr lang="en-US" altLang="zh-CN" dirty="0">
                <a:latin typeface="+mn-ea"/>
              </a:rPr>
              <a:t> lite</a:t>
            </a:r>
            <a:endParaRPr lang="zh-CN" altLang="en-US" dirty="0">
              <a:latin typeface="+mn-ea"/>
            </a:endParaRPr>
          </a:p>
        </p:txBody>
      </p:sp>
      <p:pic>
        <p:nvPicPr>
          <p:cNvPr id="4" name="图片 3">
            <a:extLst>
              <a:ext uri="{FF2B5EF4-FFF2-40B4-BE49-F238E27FC236}">
                <a16:creationId xmlns:a16="http://schemas.microsoft.com/office/drawing/2014/main" id="{60A7B4B2-FCAA-C507-0519-6295B0579ED4}"/>
              </a:ext>
            </a:extLst>
          </p:cNvPr>
          <p:cNvPicPr>
            <a:picLocks noChangeAspect="1"/>
          </p:cNvPicPr>
          <p:nvPr/>
        </p:nvPicPr>
        <p:blipFill>
          <a:blip r:embed="rId3"/>
          <a:stretch>
            <a:fillRect/>
          </a:stretch>
        </p:blipFill>
        <p:spPr>
          <a:xfrm>
            <a:off x="463808" y="3319751"/>
            <a:ext cx="5632192" cy="3276992"/>
          </a:xfrm>
          <a:prstGeom prst="rect">
            <a:avLst/>
          </a:prstGeom>
        </p:spPr>
      </p:pic>
      <p:pic>
        <p:nvPicPr>
          <p:cNvPr id="6" name="图片 5">
            <a:extLst>
              <a:ext uri="{FF2B5EF4-FFF2-40B4-BE49-F238E27FC236}">
                <a16:creationId xmlns:a16="http://schemas.microsoft.com/office/drawing/2014/main" id="{4DDE7D18-26A3-7AFB-E852-F4D7C4CD5007}"/>
              </a:ext>
            </a:extLst>
          </p:cNvPr>
          <p:cNvPicPr>
            <a:picLocks noChangeAspect="1"/>
          </p:cNvPicPr>
          <p:nvPr/>
        </p:nvPicPr>
        <p:blipFill>
          <a:blip r:embed="rId4"/>
          <a:stretch>
            <a:fillRect/>
          </a:stretch>
        </p:blipFill>
        <p:spPr>
          <a:xfrm>
            <a:off x="6296383" y="3319751"/>
            <a:ext cx="5805923" cy="3276992"/>
          </a:xfrm>
          <a:prstGeom prst="rect">
            <a:avLst/>
          </a:prstGeom>
        </p:spPr>
      </p:pic>
    </p:spTree>
    <p:extLst>
      <p:ext uri="{BB962C8B-B14F-4D97-AF65-F5344CB8AC3E}">
        <p14:creationId xmlns:p14="http://schemas.microsoft.com/office/powerpoint/2010/main" val="17806789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a:extLst>
              <a:ext uri="{FF2B5EF4-FFF2-40B4-BE49-F238E27FC236}">
                <a16:creationId xmlns:a16="http://schemas.microsoft.com/office/drawing/2014/main" id="{8C0DFCCC-7F4D-481B-982F-D502EFAA61C2}"/>
              </a:ext>
            </a:extLst>
          </p:cNvPr>
          <p:cNvSpPr>
            <a:spLocks noGrp="1"/>
          </p:cNvSpPr>
          <p:nvPr>
            <p:ph type="body" sz="quarter" idx="10"/>
          </p:nvPr>
        </p:nvSpPr>
        <p:spPr>
          <a:xfrm>
            <a:off x="989709" y="595239"/>
            <a:ext cx="718145" cy="387798"/>
          </a:xfrm>
        </p:spPr>
        <p:txBody>
          <a:bodyPr>
            <a:spAutoFit/>
          </a:bodyPr>
          <a:lstStyle/>
          <a:p>
            <a:r>
              <a:rPr lang="zh-CN" altLang="en-US" sz="2800" b="1" dirty="0">
                <a:latin typeface="+mj-ea"/>
                <a:ea typeface="+mj-ea"/>
              </a:rPr>
              <a:t>雷鸟</a:t>
            </a:r>
          </a:p>
        </p:txBody>
      </p:sp>
      <p:sp>
        <p:nvSpPr>
          <p:cNvPr id="5" name="文本框 4">
            <a:extLst>
              <a:ext uri="{FF2B5EF4-FFF2-40B4-BE49-F238E27FC236}">
                <a16:creationId xmlns:a16="http://schemas.microsoft.com/office/drawing/2014/main" id="{3714CE5F-94F8-76CE-E3A2-6C135120B82B}"/>
              </a:ext>
            </a:extLst>
          </p:cNvPr>
          <p:cNvSpPr txBox="1"/>
          <p:nvPr/>
        </p:nvSpPr>
        <p:spPr>
          <a:xfrm>
            <a:off x="1348781" y="1610863"/>
            <a:ext cx="6919684" cy="1200329"/>
          </a:xfrm>
          <a:prstGeom prst="rect">
            <a:avLst/>
          </a:prstGeom>
          <a:noFill/>
        </p:spPr>
        <p:txBody>
          <a:bodyPr wrap="square">
            <a:spAutoFit/>
          </a:bodyPr>
          <a:lstStyle/>
          <a:p>
            <a:r>
              <a:rPr lang="zh-CN" altLang="en-US" dirty="0">
                <a:latin typeface="+mn-ea"/>
              </a:rPr>
              <a:t>雷鸟是最早开始尝试将全彩 </a:t>
            </a:r>
            <a:r>
              <a:rPr lang="en-US" altLang="zh-CN" dirty="0" err="1">
                <a:latin typeface="+mn-ea"/>
              </a:rPr>
              <a:t>MicroLED</a:t>
            </a:r>
            <a:r>
              <a:rPr lang="en-US" altLang="zh-CN" dirty="0">
                <a:latin typeface="+mn-ea"/>
              </a:rPr>
              <a:t> </a:t>
            </a:r>
            <a:r>
              <a:rPr lang="zh-CN" altLang="en-US" dirty="0">
                <a:latin typeface="+mn-ea"/>
              </a:rPr>
              <a:t>技术应用到消费级 </a:t>
            </a:r>
            <a:r>
              <a:rPr lang="en-US" altLang="zh-CN" dirty="0">
                <a:latin typeface="+mn-ea"/>
              </a:rPr>
              <a:t>AR </a:t>
            </a:r>
            <a:r>
              <a:rPr lang="zh-CN" altLang="en-US" dirty="0">
                <a:latin typeface="+mn-ea"/>
              </a:rPr>
              <a:t>眼镜上的公司之一。</a:t>
            </a:r>
            <a:endParaRPr lang="en-US" altLang="zh-CN" dirty="0">
              <a:latin typeface="+mn-ea"/>
            </a:endParaRPr>
          </a:p>
          <a:p>
            <a:endParaRPr lang="en-US" altLang="zh-CN" dirty="0">
              <a:latin typeface="+mn-ea"/>
            </a:endParaRPr>
          </a:p>
          <a:p>
            <a:r>
              <a:rPr lang="zh-CN" altLang="en-US" dirty="0">
                <a:latin typeface="+mn-ea"/>
              </a:rPr>
              <a:t>代表产品：</a:t>
            </a:r>
            <a:r>
              <a:rPr lang="en-US" altLang="zh-CN" dirty="0">
                <a:latin typeface="+mn-ea"/>
              </a:rPr>
              <a:t>X2</a:t>
            </a:r>
            <a:r>
              <a:rPr lang="zh-CN" altLang="en-US" dirty="0">
                <a:latin typeface="+mn-ea"/>
              </a:rPr>
              <a:t>，</a:t>
            </a:r>
            <a:r>
              <a:rPr lang="en-US" altLang="zh-CN" dirty="0">
                <a:latin typeface="+mn-ea"/>
              </a:rPr>
              <a:t>X2 lite</a:t>
            </a:r>
            <a:endParaRPr lang="zh-CN" altLang="en-US" dirty="0">
              <a:latin typeface="+mn-ea"/>
            </a:endParaRPr>
          </a:p>
        </p:txBody>
      </p:sp>
      <p:pic>
        <p:nvPicPr>
          <p:cNvPr id="9218" name="Picture 2">
            <a:extLst>
              <a:ext uri="{FF2B5EF4-FFF2-40B4-BE49-F238E27FC236}">
                <a16:creationId xmlns:a16="http://schemas.microsoft.com/office/drawing/2014/main" id="{6AC6FDBA-7BE1-8F63-508A-5D41ED0D9D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263" b="-1126"/>
          <a:stretch/>
        </p:blipFill>
        <p:spPr bwMode="auto">
          <a:xfrm>
            <a:off x="10278411" y="4677562"/>
            <a:ext cx="1637818" cy="158931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9EC4D084-0171-D6C2-8121-25D3A9E890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271" y="3715657"/>
            <a:ext cx="4388212" cy="274263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图片 4">
            <a:extLst>
              <a:ext uri="{FF2B5EF4-FFF2-40B4-BE49-F238E27FC236}">
                <a16:creationId xmlns:a16="http://schemas.microsoft.com/office/drawing/2014/main" id="{19A03327-E740-A0B0-0894-F72F6B849B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4970" y="4046809"/>
            <a:ext cx="4550422" cy="242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609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18">
            <a:extLst>
              <a:ext uri="{FF2B5EF4-FFF2-40B4-BE49-F238E27FC236}">
                <a16:creationId xmlns:a16="http://schemas.microsoft.com/office/drawing/2014/main" id="{8C0DFCCC-7F4D-481B-982F-D502EFAA61C2}"/>
              </a:ext>
            </a:extLst>
          </p:cNvPr>
          <p:cNvSpPr>
            <a:spLocks noGrp="1"/>
          </p:cNvSpPr>
          <p:nvPr>
            <p:ph type="body" sz="quarter" idx="10"/>
          </p:nvPr>
        </p:nvSpPr>
        <p:spPr>
          <a:xfrm>
            <a:off x="826584" y="609754"/>
            <a:ext cx="1436291" cy="387798"/>
          </a:xfrm>
        </p:spPr>
        <p:txBody>
          <a:bodyPr>
            <a:spAutoFit/>
          </a:bodyPr>
          <a:lstStyle/>
          <a:p>
            <a:r>
              <a:rPr lang="zh-CN" altLang="en-US" dirty="0"/>
              <a:t>手机厂商</a:t>
            </a:r>
            <a:endParaRPr lang="zh-CN" altLang="en-US" sz="2800" b="1" dirty="0">
              <a:latin typeface="+mj-ea"/>
              <a:ea typeface="+mj-ea"/>
            </a:endParaRPr>
          </a:p>
        </p:txBody>
      </p:sp>
      <p:pic>
        <p:nvPicPr>
          <p:cNvPr id="11266" name="Picture 2" descr="华为眼镜3代 的图像结果">
            <a:extLst>
              <a:ext uri="{FF2B5EF4-FFF2-40B4-BE49-F238E27FC236}">
                <a16:creationId xmlns:a16="http://schemas.microsoft.com/office/drawing/2014/main" id="{3B8FDDBE-2FB7-E1E2-5A59-BAF364F12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560" y="3433122"/>
            <a:ext cx="3054391" cy="305439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DCA4DB0-9930-538D-C761-29C433EA0A4E}"/>
              </a:ext>
            </a:extLst>
          </p:cNvPr>
          <p:cNvSpPr txBox="1"/>
          <p:nvPr/>
        </p:nvSpPr>
        <p:spPr>
          <a:xfrm>
            <a:off x="1348781" y="1610863"/>
            <a:ext cx="6919684" cy="923330"/>
          </a:xfrm>
          <a:prstGeom prst="rect">
            <a:avLst/>
          </a:prstGeom>
          <a:noFill/>
        </p:spPr>
        <p:txBody>
          <a:bodyPr wrap="square">
            <a:spAutoFit/>
          </a:bodyPr>
          <a:lstStyle/>
          <a:p>
            <a:r>
              <a:rPr lang="zh-CN" altLang="en-US" dirty="0">
                <a:latin typeface="+mn-ea"/>
              </a:rPr>
              <a:t>强调生态的整合，更多只是一个智能眼镜</a:t>
            </a:r>
            <a:endParaRPr lang="en-US" altLang="zh-CN" dirty="0">
              <a:latin typeface="+mn-ea"/>
            </a:endParaRPr>
          </a:p>
          <a:p>
            <a:endParaRPr lang="en-US" altLang="zh-CN" dirty="0">
              <a:latin typeface="+mn-ea"/>
            </a:endParaRPr>
          </a:p>
          <a:p>
            <a:r>
              <a:rPr lang="zh-CN" altLang="en-US" dirty="0">
                <a:latin typeface="+mn-ea"/>
              </a:rPr>
              <a:t>华为、小米、</a:t>
            </a:r>
            <a:r>
              <a:rPr lang="en-US" altLang="zh-CN" dirty="0">
                <a:latin typeface="+mn-ea"/>
              </a:rPr>
              <a:t>oppo</a:t>
            </a:r>
            <a:r>
              <a:rPr lang="zh-CN" altLang="en-US" dirty="0">
                <a:latin typeface="+mn-ea"/>
              </a:rPr>
              <a:t>、魅族（探索版</a:t>
            </a:r>
            <a:r>
              <a:rPr lang="en-US" altLang="zh-CN" dirty="0">
                <a:latin typeface="+mn-ea"/>
              </a:rPr>
              <a:t>9999</a:t>
            </a:r>
            <a:r>
              <a:rPr lang="zh-CN" altLang="en-US" dirty="0">
                <a:latin typeface="+mn-ea"/>
              </a:rPr>
              <a:t>）</a:t>
            </a:r>
          </a:p>
        </p:txBody>
      </p:sp>
      <p:pic>
        <p:nvPicPr>
          <p:cNvPr id="11268" name="Picture 4" descr="米家眼镜 的图像结果">
            <a:extLst>
              <a:ext uri="{FF2B5EF4-FFF2-40B4-BE49-F238E27FC236}">
                <a16:creationId xmlns:a16="http://schemas.microsoft.com/office/drawing/2014/main" id="{75CD3F2E-B9E0-9890-4020-AC6B11F02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125" y="3429000"/>
            <a:ext cx="2969547" cy="305439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oppo眼镜 的图像结果">
            <a:extLst>
              <a:ext uri="{FF2B5EF4-FFF2-40B4-BE49-F238E27FC236}">
                <a16:creationId xmlns:a16="http://schemas.microsoft.com/office/drawing/2014/main" id="{B12A32B2-85D4-63B6-085D-90C96D3961F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93" t="1" r="11431" b="-2339"/>
          <a:stretch/>
        </p:blipFill>
        <p:spPr bwMode="auto">
          <a:xfrm>
            <a:off x="7318117" y="3429000"/>
            <a:ext cx="3248284" cy="3109882"/>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myvu 的图像结果">
            <a:extLst>
              <a:ext uri="{FF2B5EF4-FFF2-40B4-BE49-F238E27FC236}">
                <a16:creationId xmlns:a16="http://schemas.microsoft.com/office/drawing/2014/main" id="{1CBECF2D-B184-D479-A6E9-BE125446C9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7236" y="609754"/>
            <a:ext cx="43053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032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8F038356-6938-4CAA-8FC5-483116EC4C8B}"/>
              </a:ext>
            </a:extLst>
          </p:cNvPr>
          <p:cNvSpPr txBox="1"/>
          <p:nvPr/>
        </p:nvSpPr>
        <p:spPr>
          <a:xfrm>
            <a:off x="6275482" y="2773509"/>
            <a:ext cx="2031325" cy="646331"/>
          </a:xfrm>
          <a:prstGeom prst="rect">
            <a:avLst/>
          </a:prstGeom>
          <a:noFill/>
        </p:spPr>
        <p:txBody>
          <a:bodyPr wrap="none" rtlCol="0">
            <a:spAutoFit/>
          </a:bodyPr>
          <a:lstStyle/>
          <a:p>
            <a:r>
              <a:rPr lang="zh-CN" altLang="en-US" sz="3600" b="1" dirty="0">
                <a:latin typeface="+mj-ea"/>
                <a:ea typeface="+mj-ea"/>
              </a:rPr>
              <a:t>总结展望</a:t>
            </a:r>
          </a:p>
        </p:txBody>
      </p:sp>
    </p:spTree>
    <p:extLst>
      <p:ext uri="{BB962C8B-B14F-4D97-AF65-F5344CB8AC3E}">
        <p14:creationId xmlns:p14="http://schemas.microsoft.com/office/powerpoint/2010/main" val="349443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EFFF"/>
        </a:solidFill>
        <a:effectLst/>
      </p:bgPr>
    </p:bg>
    <p:spTree>
      <p:nvGrpSpPr>
        <p:cNvPr id="1" name=""/>
        <p:cNvGrpSpPr/>
        <p:nvPr/>
      </p:nvGrpSpPr>
      <p:grpSpPr>
        <a:xfrm>
          <a:off x="0" y="0"/>
          <a:ext cx="0" cy="0"/>
          <a:chOff x="0" y="0"/>
          <a:chExt cx="0" cy="0"/>
        </a:xfrm>
      </p:grpSpPr>
      <p:cxnSp>
        <p:nvCxnSpPr>
          <p:cNvPr id="21" name="直接连接符 20">
            <a:extLst>
              <a:ext uri="{FF2B5EF4-FFF2-40B4-BE49-F238E27FC236}">
                <a16:creationId xmlns:a16="http://schemas.microsoft.com/office/drawing/2014/main" id="{249284E2-C8F5-4C53-B2BE-66810308AED7}"/>
              </a:ext>
            </a:extLst>
          </p:cNvPr>
          <p:cNvCxnSpPr/>
          <p:nvPr/>
        </p:nvCxnSpPr>
        <p:spPr>
          <a:xfrm>
            <a:off x="5907578" y="3845550"/>
            <a:ext cx="3733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8D8C3A20-51DC-450E-BA6C-781EA386E327}"/>
              </a:ext>
            </a:extLst>
          </p:cNvPr>
          <p:cNvSpPr txBox="1"/>
          <p:nvPr/>
        </p:nvSpPr>
        <p:spPr>
          <a:xfrm>
            <a:off x="4685476" y="2930215"/>
            <a:ext cx="2821047" cy="461665"/>
          </a:xfrm>
          <a:prstGeom prst="rect">
            <a:avLst/>
          </a:prstGeom>
          <a:noFill/>
        </p:spPr>
        <p:txBody>
          <a:bodyPr wrap="square">
            <a:spAutoFit/>
          </a:bodyPr>
          <a:lstStyle/>
          <a:p>
            <a:pPr algn="ctr"/>
            <a:r>
              <a:rPr lang="zh-CN" altLang="en-US" sz="2400" b="1" dirty="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mj-ea"/>
                <a:ea typeface="+mj-ea"/>
                <a:cs typeface="阿里巴巴普惠体 B" panose="00020600040101010101" pitchFamily="18" charset="-122"/>
                <a:sym typeface="微软雅黑" panose="020B0503020204020204" pitchFamily="34" charset="-122"/>
              </a:rPr>
              <a:t>应用领域</a:t>
            </a:r>
            <a:endParaRPr lang="zh-CN" altLang="en-US" sz="2400" b="1" dirty="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mj-ea"/>
              <a:ea typeface="+mj-ea"/>
              <a:cs typeface="阿里巴巴普惠体 B" panose="00020600040101010101" pitchFamily="18" charset="-122"/>
            </a:endParaRPr>
          </a:p>
        </p:txBody>
      </p:sp>
      <p:sp>
        <p:nvSpPr>
          <p:cNvPr id="24" name="文本框 23">
            <a:extLst>
              <a:ext uri="{FF2B5EF4-FFF2-40B4-BE49-F238E27FC236}">
                <a16:creationId xmlns:a16="http://schemas.microsoft.com/office/drawing/2014/main" id="{4BB1566F-A733-49D6-8AB2-00D8ED1C48CA}"/>
              </a:ext>
            </a:extLst>
          </p:cNvPr>
          <p:cNvSpPr txBox="1"/>
          <p:nvPr/>
        </p:nvSpPr>
        <p:spPr>
          <a:xfrm>
            <a:off x="8285047" y="1875585"/>
            <a:ext cx="1210588" cy="382862"/>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zh-CN" altLang="en-US" sz="1600" b="0" i="0" u="none" strike="noStrike" kern="1200" cap="none" spc="0" normalizeH="0" baseline="0" noProof="0" dirty="0">
                <a:ln>
                  <a:noFill/>
                </a:ln>
                <a:effectLst/>
                <a:uLnTx/>
                <a:uFillTx/>
                <a:latin typeface="+mn-ea"/>
                <a:cs typeface="阿里巴巴普惠体" panose="00020600040101010101" pitchFamily="18" charset="-122"/>
              </a:rPr>
              <a:t>零售与电商</a:t>
            </a:r>
          </a:p>
        </p:txBody>
      </p:sp>
      <p:sp>
        <p:nvSpPr>
          <p:cNvPr id="28" name="矩形: 圆角 27">
            <a:extLst>
              <a:ext uri="{FF2B5EF4-FFF2-40B4-BE49-F238E27FC236}">
                <a16:creationId xmlns:a16="http://schemas.microsoft.com/office/drawing/2014/main" id="{733A579E-73FF-46F9-8122-0521BE96D6C1}"/>
              </a:ext>
            </a:extLst>
          </p:cNvPr>
          <p:cNvSpPr/>
          <p:nvPr/>
        </p:nvSpPr>
        <p:spPr>
          <a:xfrm rot="16200000">
            <a:off x="9387654" y="2035962"/>
            <a:ext cx="399252"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6" name="矩形: 圆角 35">
            <a:extLst>
              <a:ext uri="{FF2B5EF4-FFF2-40B4-BE49-F238E27FC236}">
                <a16:creationId xmlns:a16="http://schemas.microsoft.com/office/drawing/2014/main" id="{9EEFA7B2-3DD4-4527-8744-72BF705BB832}"/>
              </a:ext>
            </a:extLst>
          </p:cNvPr>
          <p:cNvSpPr/>
          <p:nvPr/>
        </p:nvSpPr>
        <p:spPr>
          <a:xfrm rot="16200000">
            <a:off x="9773371" y="3330961"/>
            <a:ext cx="399252"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9" name="矩形: 圆角 38">
            <a:extLst>
              <a:ext uri="{FF2B5EF4-FFF2-40B4-BE49-F238E27FC236}">
                <a16:creationId xmlns:a16="http://schemas.microsoft.com/office/drawing/2014/main" id="{24650608-3D1D-4289-8790-B4535A2B1490}"/>
              </a:ext>
            </a:extLst>
          </p:cNvPr>
          <p:cNvSpPr/>
          <p:nvPr/>
        </p:nvSpPr>
        <p:spPr>
          <a:xfrm rot="16200000">
            <a:off x="9387654" y="4674894"/>
            <a:ext cx="399252"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5" name="矩形: 圆角 44">
            <a:extLst>
              <a:ext uri="{FF2B5EF4-FFF2-40B4-BE49-F238E27FC236}">
                <a16:creationId xmlns:a16="http://schemas.microsoft.com/office/drawing/2014/main" id="{CE818DDD-E72F-4937-8C22-B57F113C31EB}"/>
              </a:ext>
            </a:extLst>
          </p:cNvPr>
          <p:cNvSpPr/>
          <p:nvPr/>
        </p:nvSpPr>
        <p:spPr>
          <a:xfrm rot="16200000">
            <a:off x="2519599" y="4674894"/>
            <a:ext cx="399252"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7" name="文本框 46">
            <a:extLst>
              <a:ext uri="{FF2B5EF4-FFF2-40B4-BE49-F238E27FC236}">
                <a16:creationId xmlns:a16="http://schemas.microsoft.com/office/drawing/2014/main" id="{B296F9A4-7401-48E5-96C5-FFEF2FC65142}"/>
              </a:ext>
            </a:extLst>
          </p:cNvPr>
          <p:cNvSpPr txBox="1"/>
          <p:nvPr/>
        </p:nvSpPr>
        <p:spPr>
          <a:xfrm>
            <a:off x="2380771" y="3136326"/>
            <a:ext cx="1210588" cy="382862"/>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zh-CN" altLang="en-US" sz="1600" dirty="0">
                <a:latin typeface="+mn-ea"/>
                <a:cs typeface="阿里巴巴普惠体" panose="00020600040101010101" pitchFamily="18" charset="-122"/>
              </a:rPr>
              <a:t>医疗与健康</a:t>
            </a:r>
            <a:endParaRPr kumimoji="1" lang="zh-CN" altLang="en-US" sz="1600" b="0" i="0" u="none" strike="noStrike" kern="1200" cap="none" spc="0" normalizeH="0" baseline="0" noProof="0" dirty="0">
              <a:ln>
                <a:noFill/>
              </a:ln>
              <a:effectLst/>
              <a:uLnTx/>
              <a:uFillTx/>
              <a:latin typeface="+mn-ea"/>
              <a:cs typeface="阿里巴巴普惠体" panose="00020600040101010101" pitchFamily="18" charset="-122"/>
            </a:endParaRPr>
          </a:p>
        </p:txBody>
      </p:sp>
      <p:sp>
        <p:nvSpPr>
          <p:cNvPr id="48" name="矩形: 圆角 47">
            <a:extLst>
              <a:ext uri="{FF2B5EF4-FFF2-40B4-BE49-F238E27FC236}">
                <a16:creationId xmlns:a16="http://schemas.microsoft.com/office/drawing/2014/main" id="{01B1BE63-92CD-4376-88A9-7AB19932F3A1}"/>
              </a:ext>
            </a:extLst>
          </p:cNvPr>
          <p:cNvSpPr/>
          <p:nvPr/>
        </p:nvSpPr>
        <p:spPr>
          <a:xfrm rot="16200000">
            <a:off x="2084504" y="3330961"/>
            <a:ext cx="399252"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0" name="文本框 49">
            <a:extLst>
              <a:ext uri="{FF2B5EF4-FFF2-40B4-BE49-F238E27FC236}">
                <a16:creationId xmlns:a16="http://schemas.microsoft.com/office/drawing/2014/main" id="{8D6EF647-1711-4B0E-BD64-67FC816A6DFB}"/>
              </a:ext>
            </a:extLst>
          </p:cNvPr>
          <p:cNvSpPr txBox="1"/>
          <p:nvPr/>
        </p:nvSpPr>
        <p:spPr>
          <a:xfrm>
            <a:off x="2817340" y="1825056"/>
            <a:ext cx="1210374" cy="382862"/>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zh-CN" altLang="en-US" sz="1600" b="0" i="0" u="none" strike="noStrike" kern="1200" cap="none" spc="0" normalizeH="0" baseline="0" noProof="0" dirty="0">
                <a:ln>
                  <a:noFill/>
                </a:ln>
                <a:effectLst/>
                <a:uLnTx/>
                <a:uFillTx/>
                <a:latin typeface="+mn-ea"/>
                <a:cs typeface="阿里巴巴普惠体" panose="00020600040101010101" pitchFamily="18" charset="-122"/>
              </a:rPr>
              <a:t>工业与制造</a:t>
            </a:r>
          </a:p>
        </p:txBody>
      </p:sp>
      <p:sp>
        <p:nvSpPr>
          <p:cNvPr id="51" name="矩形: 圆角 50">
            <a:extLst>
              <a:ext uri="{FF2B5EF4-FFF2-40B4-BE49-F238E27FC236}">
                <a16:creationId xmlns:a16="http://schemas.microsoft.com/office/drawing/2014/main" id="{896CE24A-1CB2-4FEE-A181-E5FC8F4A4FDF}"/>
              </a:ext>
            </a:extLst>
          </p:cNvPr>
          <p:cNvSpPr/>
          <p:nvPr/>
        </p:nvSpPr>
        <p:spPr>
          <a:xfrm rot="16200000">
            <a:off x="2519599" y="2035962"/>
            <a:ext cx="399252" cy="45719"/>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25" name="文本框 24">
            <a:extLst>
              <a:ext uri="{FF2B5EF4-FFF2-40B4-BE49-F238E27FC236}">
                <a16:creationId xmlns:a16="http://schemas.microsoft.com/office/drawing/2014/main" id="{BEC41DBE-53AD-4EB0-A8A0-8F13F15537D8}"/>
              </a:ext>
            </a:extLst>
          </p:cNvPr>
          <p:cNvSpPr txBox="1"/>
          <p:nvPr/>
        </p:nvSpPr>
        <p:spPr>
          <a:xfrm>
            <a:off x="8665768" y="3174249"/>
            <a:ext cx="1210588" cy="382862"/>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zh-CN" altLang="en-US" sz="1600" b="0" i="0" u="none" strike="noStrike" kern="1200" cap="none" spc="0" normalizeH="0" baseline="0" noProof="0" dirty="0">
                <a:ln>
                  <a:noFill/>
                </a:ln>
                <a:effectLst/>
                <a:uLnTx/>
                <a:uFillTx/>
                <a:latin typeface="+mn-ea"/>
                <a:cs typeface="阿里巴巴普惠体" panose="00020600040101010101" pitchFamily="18" charset="-122"/>
              </a:rPr>
              <a:t>娱乐与游戏</a:t>
            </a:r>
          </a:p>
        </p:txBody>
      </p:sp>
      <p:sp>
        <p:nvSpPr>
          <p:cNvPr id="26" name="文本框 25">
            <a:extLst>
              <a:ext uri="{FF2B5EF4-FFF2-40B4-BE49-F238E27FC236}">
                <a16:creationId xmlns:a16="http://schemas.microsoft.com/office/drawing/2014/main" id="{5063321A-43C9-4F51-BE9B-96E69295AA1E}"/>
              </a:ext>
            </a:extLst>
          </p:cNvPr>
          <p:cNvSpPr txBox="1"/>
          <p:nvPr/>
        </p:nvSpPr>
        <p:spPr>
          <a:xfrm>
            <a:off x="8786095" y="4514518"/>
            <a:ext cx="595035" cy="382862"/>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zh-CN" altLang="en-US" sz="1600" b="0" i="0" u="none" strike="noStrike" kern="1200" cap="none" spc="0" normalizeH="0" baseline="0" noProof="0" dirty="0">
                <a:ln>
                  <a:noFill/>
                </a:ln>
                <a:effectLst/>
                <a:uLnTx/>
                <a:uFillTx/>
                <a:latin typeface="+mn-ea"/>
                <a:cs typeface="阿里巴巴普惠体" panose="00020600040101010101" pitchFamily="18" charset="-122"/>
              </a:rPr>
              <a:t>其他</a:t>
            </a:r>
          </a:p>
        </p:txBody>
      </p:sp>
      <p:sp>
        <p:nvSpPr>
          <p:cNvPr id="27" name="文本框 26">
            <a:extLst>
              <a:ext uri="{FF2B5EF4-FFF2-40B4-BE49-F238E27FC236}">
                <a16:creationId xmlns:a16="http://schemas.microsoft.com/office/drawing/2014/main" id="{53D0C89D-F667-428C-B499-FBB0D0799CDC}"/>
              </a:ext>
            </a:extLst>
          </p:cNvPr>
          <p:cNvSpPr txBox="1"/>
          <p:nvPr/>
        </p:nvSpPr>
        <p:spPr>
          <a:xfrm>
            <a:off x="2810870" y="4514518"/>
            <a:ext cx="1210588" cy="382862"/>
          </a:xfrm>
          <a:prstGeom prst="rect">
            <a:avLst/>
          </a:prstGeom>
          <a:noFill/>
        </p:spPr>
        <p:txBody>
          <a:bodyPr wrap="non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1" lang="zh-CN" altLang="en-US" sz="1600" b="0" i="0" u="none" strike="noStrike" kern="1200" cap="none" spc="0" normalizeH="0" baseline="0" noProof="0" dirty="0">
                <a:ln>
                  <a:noFill/>
                </a:ln>
                <a:effectLst/>
                <a:uLnTx/>
                <a:uFillTx/>
                <a:latin typeface="+mn-ea"/>
                <a:cs typeface="阿里巴巴普惠体" panose="00020600040101010101" pitchFamily="18" charset="-122"/>
              </a:rPr>
              <a:t>教育与培训</a:t>
            </a:r>
          </a:p>
        </p:txBody>
      </p:sp>
      <p:sp>
        <p:nvSpPr>
          <p:cNvPr id="2" name="文本占位符 1">
            <a:extLst>
              <a:ext uri="{FF2B5EF4-FFF2-40B4-BE49-F238E27FC236}">
                <a16:creationId xmlns:a16="http://schemas.microsoft.com/office/drawing/2014/main" id="{4E8D9BDB-294A-4922-9618-8EB0270F1E36}"/>
              </a:ext>
            </a:extLst>
          </p:cNvPr>
          <p:cNvSpPr>
            <a:spLocks noGrp="1"/>
          </p:cNvSpPr>
          <p:nvPr>
            <p:ph type="body" sz="quarter" idx="10"/>
          </p:nvPr>
        </p:nvSpPr>
        <p:spPr>
          <a:xfrm>
            <a:off x="906410" y="667810"/>
            <a:ext cx="1436291" cy="387798"/>
          </a:xfrm>
        </p:spPr>
        <p:txBody>
          <a:bodyPr>
            <a:spAutoFit/>
          </a:bodyPr>
          <a:lstStyle/>
          <a:p>
            <a:r>
              <a:rPr lang="zh-CN" altLang="en-US" dirty="0"/>
              <a:t>应用领域</a:t>
            </a:r>
          </a:p>
        </p:txBody>
      </p:sp>
    </p:spTree>
    <p:extLst>
      <p:ext uri="{BB962C8B-B14F-4D97-AF65-F5344CB8AC3E}">
        <p14:creationId xmlns:p14="http://schemas.microsoft.com/office/powerpoint/2010/main" val="1665621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a:extLst>
              <a:ext uri="{FF2B5EF4-FFF2-40B4-BE49-F238E27FC236}">
                <a16:creationId xmlns:a16="http://schemas.microsoft.com/office/drawing/2014/main" id="{7A0BD323-183D-4A44-AA48-E649AC372A78}"/>
              </a:ext>
            </a:extLst>
          </p:cNvPr>
          <p:cNvSpPr/>
          <p:nvPr/>
        </p:nvSpPr>
        <p:spPr>
          <a:xfrm>
            <a:off x="2693343" y="2092948"/>
            <a:ext cx="2453530" cy="2997212"/>
          </a:xfrm>
          <a:prstGeom prst="roundRect">
            <a:avLst>
              <a:gd name="adj" fmla="val 3708"/>
            </a:avLst>
          </a:prstGeom>
          <a:gradFill flip="none" rotWithShape="1">
            <a:gsLst>
              <a:gs pos="0">
                <a:schemeClr val="accent1"/>
              </a:gs>
              <a:gs pos="70000">
                <a:schemeClr val="accent2"/>
              </a:gs>
            </a:gsLst>
            <a:lin ang="5400000" scaled="1"/>
            <a:tileRect/>
          </a:gra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9" name="文本框 8">
            <a:extLst>
              <a:ext uri="{FF2B5EF4-FFF2-40B4-BE49-F238E27FC236}">
                <a16:creationId xmlns:a16="http://schemas.microsoft.com/office/drawing/2014/main" id="{189232A0-B1CA-4B52-8C0D-A709F196A80A}"/>
              </a:ext>
            </a:extLst>
          </p:cNvPr>
          <p:cNvSpPr txBox="1"/>
          <p:nvPr/>
        </p:nvSpPr>
        <p:spPr>
          <a:xfrm>
            <a:off x="2934779" y="2492081"/>
            <a:ext cx="1252592" cy="400110"/>
          </a:xfrm>
          <a:prstGeom prst="rect">
            <a:avLst/>
          </a:prstGeom>
          <a:noFill/>
        </p:spPr>
        <p:txBody>
          <a:bodyPr wrap="square" rtlCol="0">
            <a:spAutoFit/>
          </a:bodyPr>
          <a:lstStyle/>
          <a:p>
            <a:r>
              <a:rPr lang="zh-CN" altLang="en-US" sz="2000" b="1" dirty="0">
                <a:solidFill>
                  <a:schemeClr val="bg1"/>
                </a:solidFill>
                <a:latin typeface="+mj-ea"/>
                <a:ea typeface="+mj-ea"/>
              </a:rPr>
              <a:t>技术瓶颈</a:t>
            </a:r>
          </a:p>
        </p:txBody>
      </p:sp>
      <p:sp>
        <p:nvSpPr>
          <p:cNvPr id="10" name="矩形: 圆角 9">
            <a:extLst>
              <a:ext uri="{FF2B5EF4-FFF2-40B4-BE49-F238E27FC236}">
                <a16:creationId xmlns:a16="http://schemas.microsoft.com/office/drawing/2014/main" id="{7BA7DDCB-444F-4987-B830-B8B88885D372}"/>
              </a:ext>
            </a:extLst>
          </p:cNvPr>
          <p:cNvSpPr/>
          <p:nvPr/>
        </p:nvSpPr>
        <p:spPr>
          <a:xfrm>
            <a:off x="3038688" y="3105670"/>
            <a:ext cx="672468" cy="65464"/>
          </a:xfrm>
          <a:prstGeom prst="roundRect">
            <a:avLst>
              <a:gd name="adj" fmla="val 50000"/>
            </a:avLst>
          </a:prstGeom>
          <a:solidFill>
            <a:schemeClr val="bg1"/>
          </a:solidFill>
          <a:ln>
            <a:noFill/>
          </a:ln>
          <a:effectLst>
            <a:outerShdw blurRad="101600" dist="38100" dir="3000000" algn="ctr" rotWithShape="0">
              <a:schemeClr val="accent2">
                <a:lumMod val="75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p>
        </p:txBody>
      </p:sp>
      <p:sp>
        <p:nvSpPr>
          <p:cNvPr id="11" name="文本框 10">
            <a:extLst>
              <a:ext uri="{FF2B5EF4-FFF2-40B4-BE49-F238E27FC236}">
                <a16:creationId xmlns:a16="http://schemas.microsoft.com/office/drawing/2014/main" id="{2B94959D-85F3-4933-AD42-F19E5BAB88DA}"/>
              </a:ext>
            </a:extLst>
          </p:cNvPr>
          <p:cNvSpPr txBox="1"/>
          <p:nvPr/>
        </p:nvSpPr>
        <p:spPr>
          <a:xfrm>
            <a:off x="2934779" y="3261304"/>
            <a:ext cx="2020303" cy="1343125"/>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l">
              <a:lnSpc>
                <a:spcPct val="130000"/>
              </a:lnSpc>
            </a:pPr>
            <a:r>
              <a:rPr lang="zh-CN" altLang="en-US" sz="1600" dirty="0">
                <a:solidFill>
                  <a:schemeClr val="bg1"/>
                </a:solidFill>
                <a:effectLst/>
                <a:latin typeface="+mn-ea"/>
                <a:ea typeface="+mn-ea"/>
              </a:rPr>
              <a:t>更好的近视眼适配</a:t>
            </a:r>
            <a:endParaRPr lang="en-US" altLang="zh-CN" sz="1600" dirty="0">
              <a:solidFill>
                <a:schemeClr val="bg1"/>
              </a:solidFill>
              <a:effectLst/>
              <a:latin typeface="+mn-ea"/>
              <a:ea typeface="+mn-ea"/>
            </a:endParaRPr>
          </a:p>
          <a:p>
            <a:pPr algn="l">
              <a:lnSpc>
                <a:spcPct val="130000"/>
              </a:lnSpc>
            </a:pPr>
            <a:r>
              <a:rPr lang="zh-CN" altLang="en-US" sz="1600" dirty="0">
                <a:solidFill>
                  <a:schemeClr val="bg1"/>
                </a:solidFill>
                <a:effectLst/>
                <a:latin typeface="+mn-ea"/>
                <a:ea typeface="+mn-ea"/>
              </a:rPr>
              <a:t>续航散热</a:t>
            </a:r>
            <a:endParaRPr lang="en-US" altLang="zh-CN" sz="1600" dirty="0">
              <a:solidFill>
                <a:schemeClr val="bg1"/>
              </a:solidFill>
              <a:effectLst/>
              <a:latin typeface="+mn-ea"/>
              <a:ea typeface="+mn-ea"/>
            </a:endParaRPr>
          </a:p>
          <a:p>
            <a:pPr algn="l">
              <a:lnSpc>
                <a:spcPct val="130000"/>
              </a:lnSpc>
            </a:pPr>
            <a:r>
              <a:rPr lang="zh-CN" altLang="en-US" sz="1600" dirty="0">
                <a:solidFill>
                  <a:schemeClr val="bg1"/>
                </a:solidFill>
                <a:effectLst/>
                <a:latin typeface="+mn-ea"/>
                <a:ea typeface="+mn-ea"/>
              </a:rPr>
              <a:t>显示效果以及视域</a:t>
            </a:r>
            <a:endParaRPr lang="en-US" altLang="zh-CN" sz="1600" dirty="0">
              <a:solidFill>
                <a:schemeClr val="bg1"/>
              </a:solidFill>
              <a:effectLst/>
              <a:latin typeface="+mn-ea"/>
              <a:ea typeface="+mn-ea"/>
            </a:endParaRPr>
          </a:p>
          <a:p>
            <a:pPr algn="l">
              <a:lnSpc>
                <a:spcPct val="130000"/>
              </a:lnSpc>
            </a:pPr>
            <a:r>
              <a:rPr lang="zh-CN" altLang="en-US" sz="1600" dirty="0">
                <a:solidFill>
                  <a:schemeClr val="bg1"/>
                </a:solidFill>
                <a:effectLst/>
                <a:latin typeface="+mn-ea"/>
                <a:ea typeface="+mn-ea"/>
              </a:rPr>
              <a:t>尺寸</a:t>
            </a:r>
            <a:r>
              <a:rPr lang="en-US" altLang="zh-CN" sz="1600" dirty="0">
                <a:solidFill>
                  <a:schemeClr val="bg1"/>
                </a:solidFill>
                <a:effectLst/>
                <a:latin typeface="+mn-ea"/>
                <a:ea typeface="+mn-ea"/>
              </a:rPr>
              <a:t>&amp;</a:t>
            </a:r>
            <a:r>
              <a:rPr lang="zh-CN" altLang="en-US" sz="1600" dirty="0">
                <a:solidFill>
                  <a:schemeClr val="bg1"/>
                </a:solidFill>
                <a:effectLst/>
                <a:latin typeface="+mn-ea"/>
                <a:ea typeface="+mn-ea"/>
              </a:rPr>
              <a:t>重量</a:t>
            </a:r>
            <a:endParaRPr lang="en-US" altLang="zh-CN" sz="1600" dirty="0">
              <a:solidFill>
                <a:schemeClr val="bg1"/>
              </a:solidFill>
              <a:effectLst/>
              <a:latin typeface="+mn-ea"/>
              <a:ea typeface="+mn-ea"/>
            </a:endParaRPr>
          </a:p>
        </p:txBody>
      </p:sp>
      <p:sp>
        <p:nvSpPr>
          <p:cNvPr id="12" name="矩形: 圆角 11">
            <a:extLst>
              <a:ext uri="{FF2B5EF4-FFF2-40B4-BE49-F238E27FC236}">
                <a16:creationId xmlns:a16="http://schemas.microsoft.com/office/drawing/2014/main" id="{56045A51-2CC9-4ED3-B10A-312F5B6B5356}"/>
              </a:ext>
            </a:extLst>
          </p:cNvPr>
          <p:cNvSpPr/>
          <p:nvPr/>
        </p:nvSpPr>
        <p:spPr>
          <a:xfrm>
            <a:off x="6592845" y="2092948"/>
            <a:ext cx="2453530" cy="2997212"/>
          </a:xfrm>
          <a:prstGeom prst="roundRect">
            <a:avLst>
              <a:gd name="adj" fmla="val 3708"/>
            </a:avLst>
          </a:prstGeom>
          <a:solidFill>
            <a:schemeClr val="bg1"/>
          </a:solidFill>
          <a:ln>
            <a:noFill/>
          </a:ln>
          <a:effectLst>
            <a:outerShdw blurRad="101600" dist="1905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a:p>
        </p:txBody>
      </p:sp>
      <p:sp>
        <p:nvSpPr>
          <p:cNvPr id="13" name="文本框 12">
            <a:extLst>
              <a:ext uri="{FF2B5EF4-FFF2-40B4-BE49-F238E27FC236}">
                <a16:creationId xmlns:a16="http://schemas.microsoft.com/office/drawing/2014/main" id="{B7865AAE-3C4A-47E3-83AD-301CA359256C}"/>
              </a:ext>
            </a:extLst>
          </p:cNvPr>
          <p:cNvSpPr txBox="1"/>
          <p:nvPr/>
        </p:nvSpPr>
        <p:spPr>
          <a:xfrm>
            <a:off x="6834281" y="2492081"/>
            <a:ext cx="1264690" cy="400110"/>
          </a:xfrm>
          <a:prstGeom prst="rect">
            <a:avLst/>
          </a:prstGeom>
          <a:noFill/>
        </p:spPr>
        <p:txBody>
          <a:bodyPr wrap="square" rtlCol="0">
            <a:spAutoFit/>
          </a:bodyPr>
          <a:lstStyle/>
          <a:p>
            <a:r>
              <a:rPr lang="zh-CN" altLang="en-US" sz="2000" b="1" dirty="0">
                <a:latin typeface="+mj-ea"/>
                <a:ea typeface="+mj-ea"/>
              </a:rPr>
              <a:t>市场挑战</a:t>
            </a:r>
          </a:p>
        </p:txBody>
      </p:sp>
      <p:sp>
        <p:nvSpPr>
          <p:cNvPr id="14" name="矩形: 圆角 13">
            <a:extLst>
              <a:ext uri="{FF2B5EF4-FFF2-40B4-BE49-F238E27FC236}">
                <a16:creationId xmlns:a16="http://schemas.microsoft.com/office/drawing/2014/main" id="{348CCED8-DC77-439B-A60D-11D9A60185BF}"/>
              </a:ext>
            </a:extLst>
          </p:cNvPr>
          <p:cNvSpPr/>
          <p:nvPr/>
        </p:nvSpPr>
        <p:spPr>
          <a:xfrm>
            <a:off x="6938190" y="3105670"/>
            <a:ext cx="672468" cy="65464"/>
          </a:xfrm>
          <a:prstGeom prst="roundRect">
            <a:avLst>
              <a:gd name="adj" fmla="val 50000"/>
            </a:avLst>
          </a:prstGeom>
          <a:gradFill>
            <a:gsLst>
              <a:gs pos="0">
                <a:schemeClr val="accent2"/>
              </a:gs>
              <a:gs pos="70000">
                <a:schemeClr val="accent1"/>
              </a:gs>
            </a:gsLst>
            <a:lin ang="5400000" scaled="1"/>
          </a:gradFill>
          <a:ln>
            <a:noFill/>
          </a:ln>
          <a:effectLst>
            <a:outerShdw blurRad="101600" dist="38100" dir="3000000" algn="ctr" rotWithShape="0">
              <a:schemeClr val="accent2">
                <a:lumMod val="75000"/>
                <a:alpha val="3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p>
        </p:txBody>
      </p:sp>
      <p:sp>
        <p:nvSpPr>
          <p:cNvPr id="15" name="文本框 14">
            <a:extLst>
              <a:ext uri="{FF2B5EF4-FFF2-40B4-BE49-F238E27FC236}">
                <a16:creationId xmlns:a16="http://schemas.microsoft.com/office/drawing/2014/main" id="{9EF6FE0B-09AA-42D1-AA6A-5754854C935F}"/>
              </a:ext>
            </a:extLst>
          </p:cNvPr>
          <p:cNvSpPr txBox="1"/>
          <p:nvPr/>
        </p:nvSpPr>
        <p:spPr>
          <a:xfrm>
            <a:off x="6834281" y="3261304"/>
            <a:ext cx="2020303" cy="1023037"/>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l">
              <a:lnSpc>
                <a:spcPct val="130000"/>
              </a:lnSpc>
            </a:pPr>
            <a:r>
              <a:rPr lang="zh-CN" altLang="en-US" sz="1600" dirty="0">
                <a:solidFill>
                  <a:schemeClr val="tx1"/>
                </a:solidFill>
                <a:effectLst/>
                <a:latin typeface="+mn-ea"/>
                <a:ea typeface="+mn-ea"/>
              </a:rPr>
              <a:t>成本</a:t>
            </a:r>
            <a:r>
              <a:rPr lang="en-US" altLang="zh-CN" sz="1600" dirty="0">
                <a:solidFill>
                  <a:schemeClr val="tx1"/>
                </a:solidFill>
                <a:effectLst/>
                <a:latin typeface="+mn-ea"/>
                <a:ea typeface="+mn-ea"/>
              </a:rPr>
              <a:t>&amp;</a:t>
            </a:r>
            <a:r>
              <a:rPr lang="zh-CN" altLang="en-US" sz="1600" dirty="0">
                <a:solidFill>
                  <a:schemeClr val="tx1"/>
                </a:solidFill>
                <a:effectLst/>
                <a:latin typeface="+mn-ea"/>
                <a:ea typeface="+mn-ea"/>
              </a:rPr>
              <a:t>定价</a:t>
            </a:r>
            <a:endParaRPr lang="en-US" altLang="zh-CN" sz="1600" dirty="0">
              <a:solidFill>
                <a:schemeClr val="tx1"/>
              </a:solidFill>
              <a:effectLst/>
              <a:latin typeface="+mn-ea"/>
              <a:ea typeface="+mn-ea"/>
            </a:endParaRPr>
          </a:p>
          <a:p>
            <a:pPr algn="l">
              <a:lnSpc>
                <a:spcPct val="130000"/>
              </a:lnSpc>
            </a:pPr>
            <a:r>
              <a:rPr lang="en-US" altLang="zh-CN" sz="1600" dirty="0">
                <a:solidFill>
                  <a:schemeClr val="tx1"/>
                </a:solidFill>
                <a:effectLst/>
                <a:latin typeface="+mn-ea"/>
                <a:ea typeface="+mn-ea"/>
              </a:rPr>
              <a:t>AR</a:t>
            </a:r>
            <a:r>
              <a:rPr lang="zh-CN" altLang="en-US" sz="1600" dirty="0">
                <a:solidFill>
                  <a:schemeClr val="tx1"/>
                </a:solidFill>
                <a:effectLst/>
                <a:latin typeface="+mn-ea"/>
                <a:ea typeface="+mn-ea"/>
              </a:rPr>
              <a:t>普及</a:t>
            </a:r>
            <a:r>
              <a:rPr lang="en-US" altLang="zh-CN" sz="1600" dirty="0">
                <a:solidFill>
                  <a:schemeClr val="tx1"/>
                </a:solidFill>
                <a:effectLst/>
                <a:latin typeface="+mn-ea"/>
                <a:ea typeface="+mn-ea"/>
              </a:rPr>
              <a:t>&amp;</a:t>
            </a:r>
            <a:r>
              <a:rPr lang="zh-CN" altLang="en-US" sz="1600" dirty="0">
                <a:solidFill>
                  <a:schemeClr val="tx1"/>
                </a:solidFill>
                <a:effectLst/>
                <a:latin typeface="+mn-ea"/>
                <a:ea typeface="+mn-ea"/>
              </a:rPr>
              <a:t>群众接受度</a:t>
            </a:r>
            <a:endParaRPr lang="en-US" altLang="zh-CN" sz="1600" dirty="0">
              <a:solidFill>
                <a:schemeClr val="tx1"/>
              </a:solidFill>
              <a:effectLst/>
              <a:latin typeface="+mn-ea"/>
              <a:ea typeface="+mn-ea"/>
            </a:endParaRPr>
          </a:p>
          <a:p>
            <a:pPr algn="l">
              <a:lnSpc>
                <a:spcPct val="130000"/>
              </a:lnSpc>
            </a:pPr>
            <a:r>
              <a:rPr lang="zh-CN" altLang="en-US" sz="1600" dirty="0">
                <a:solidFill>
                  <a:schemeClr val="tx1"/>
                </a:solidFill>
                <a:effectLst/>
                <a:latin typeface="+mn-ea"/>
                <a:ea typeface="+mn-ea"/>
              </a:rPr>
              <a:t>隐私安全问题</a:t>
            </a:r>
          </a:p>
        </p:txBody>
      </p:sp>
      <p:sp>
        <p:nvSpPr>
          <p:cNvPr id="3" name="文本占位符 2">
            <a:extLst>
              <a:ext uri="{FF2B5EF4-FFF2-40B4-BE49-F238E27FC236}">
                <a16:creationId xmlns:a16="http://schemas.microsoft.com/office/drawing/2014/main" id="{07DE6D45-A389-415C-9025-A575C8B684BA}"/>
              </a:ext>
            </a:extLst>
          </p:cNvPr>
          <p:cNvSpPr>
            <a:spLocks noGrp="1"/>
          </p:cNvSpPr>
          <p:nvPr>
            <p:ph type="body" sz="quarter" idx="10"/>
          </p:nvPr>
        </p:nvSpPr>
        <p:spPr>
          <a:xfrm>
            <a:off x="794425" y="667810"/>
            <a:ext cx="1795363" cy="387798"/>
          </a:xfrm>
        </p:spPr>
        <p:txBody>
          <a:bodyPr>
            <a:spAutoFit/>
          </a:bodyPr>
          <a:lstStyle/>
          <a:p>
            <a:r>
              <a:rPr lang="zh-CN" altLang="en-US" dirty="0"/>
              <a:t>挑战与瓶颈</a:t>
            </a:r>
            <a:endParaRPr lang="zh-CN" altLang="en-US" sz="2800" b="1" dirty="0">
              <a:latin typeface="+mj-ea"/>
              <a:ea typeface="+mj-ea"/>
            </a:endParaRPr>
          </a:p>
        </p:txBody>
      </p:sp>
    </p:spTree>
    <p:extLst>
      <p:ext uri="{BB962C8B-B14F-4D97-AF65-F5344CB8AC3E}">
        <p14:creationId xmlns:p14="http://schemas.microsoft.com/office/powerpoint/2010/main" val="1000477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EFFF"/>
        </a:solid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7237B82E-A15C-4ADD-8C38-6E709DC86F7E}"/>
              </a:ext>
            </a:extLst>
          </p:cNvPr>
          <p:cNvSpPr/>
          <p:nvPr/>
        </p:nvSpPr>
        <p:spPr>
          <a:xfrm>
            <a:off x="-114300" y="5483029"/>
            <a:ext cx="12420600" cy="1374971"/>
          </a:xfrm>
          <a:prstGeom prst="rect">
            <a:avLst/>
          </a:prstGeom>
          <a:gradFill>
            <a:gsLst>
              <a:gs pos="0">
                <a:schemeClr val="accent1"/>
              </a:gs>
              <a:gs pos="100000">
                <a:schemeClr val="accent2"/>
              </a:gs>
            </a:gsLst>
            <a:lin ang="2700000" scaled="0"/>
          </a:gradFill>
          <a:ln>
            <a:solidFill>
              <a:schemeClr val="accent2"/>
            </a:solidFill>
          </a:ln>
          <a:effectLst>
            <a:outerShdw blurRad="152400" dir="5400000" algn="t" rotWithShape="0">
              <a:schemeClr val="accent2">
                <a:lumMod val="50000"/>
                <a:alpha val="3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pic>
        <p:nvPicPr>
          <p:cNvPr id="23" name="图片 22" descr="图片包含 床&#10;&#10;描述已自动生成">
            <a:extLst>
              <a:ext uri="{FF2B5EF4-FFF2-40B4-BE49-F238E27FC236}">
                <a16:creationId xmlns:a16="http://schemas.microsoft.com/office/drawing/2014/main" id="{F92607A4-993A-4664-8056-A681C02E0E0F}"/>
              </a:ext>
            </a:extLst>
          </p:cNvPr>
          <p:cNvPicPr>
            <a:picLocks noChangeAspect="1"/>
          </p:cNvPicPr>
          <p:nvPr/>
        </p:nvPicPr>
        <p:blipFill>
          <a:blip r:embed="rId2"/>
          <a:stretch>
            <a:fillRect/>
          </a:stretch>
        </p:blipFill>
        <p:spPr>
          <a:xfrm>
            <a:off x="1238418" y="4996094"/>
            <a:ext cx="4392614" cy="985410"/>
          </a:xfrm>
          <a:prstGeom prst="rect">
            <a:avLst/>
          </a:prstGeom>
          <a:effectLst>
            <a:outerShdw blurRad="12700" dir="2700000" algn="tl" rotWithShape="0">
              <a:prstClr val="black">
                <a:alpha val="15000"/>
              </a:prstClr>
            </a:outerShdw>
          </a:effectLst>
        </p:spPr>
      </p:pic>
      <p:pic>
        <p:nvPicPr>
          <p:cNvPr id="26" name="图片 25" descr="桌子上放着杯子&#10;&#10;低可信度描述已自动生成">
            <a:extLst>
              <a:ext uri="{FF2B5EF4-FFF2-40B4-BE49-F238E27FC236}">
                <a16:creationId xmlns:a16="http://schemas.microsoft.com/office/drawing/2014/main" id="{1C4A0651-1CD1-49F8-9660-75A4113FE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7942" y="1762725"/>
            <a:ext cx="2736729" cy="3332549"/>
          </a:xfrm>
          <a:prstGeom prst="rect">
            <a:avLst/>
          </a:prstGeom>
          <a:effectLst>
            <a:outerShdw blurRad="508000" dist="114300" algn="ctr" rotWithShape="0">
              <a:prstClr val="black">
                <a:alpha val="19000"/>
              </a:prstClr>
            </a:outerShdw>
          </a:effectLst>
        </p:spPr>
      </p:pic>
      <p:pic>
        <p:nvPicPr>
          <p:cNvPr id="27" name="图片 26" descr="桌子上放着杯子&#10;&#10;低可信度描述已自动生成">
            <a:extLst>
              <a:ext uri="{FF2B5EF4-FFF2-40B4-BE49-F238E27FC236}">
                <a16:creationId xmlns:a16="http://schemas.microsoft.com/office/drawing/2014/main" id="{F0DAC1F9-4850-45F9-A827-181AC5E23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775" y="3303687"/>
            <a:ext cx="1659533" cy="2020834"/>
          </a:xfrm>
          <a:prstGeom prst="rect">
            <a:avLst/>
          </a:prstGeom>
          <a:effectLst>
            <a:outerShdw blurRad="508000" dist="114300" algn="ctr" rotWithShape="0">
              <a:prstClr val="black">
                <a:alpha val="19000"/>
              </a:prstClr>
            </a:outerShdw>
          </a:effectLst>
        </p:spPr>
      </p:pic>
      <p:sp>
        <p:nvSpPr>
          <p:cNvPr id="32" name="椭圆 31">
            <a:extLst>
              <a:ext uri="{FF2B5EF4-FFF2-40B4-BE49-F238E27FC236}">
                <a16:creationId xmlns:a16="http://schemas.microsoft.com/office/drawing/2014/main" id="{4B225D3C-776F-4B83-85C4-7C3F6271927D}"/>
              </a:ext>
            </a:extLst>
          </p:cNvPr>
          <p:cNvSpPr/>
          <p:nvPr/>
        </p:nvSpPr>
        <p:spPr>
          <a:xfrm>
            <a:off x="6664809" y="2014708"/>
            <a:ext cx="204319" cy="204319"/>
          </a:xfrm>
          <a:prstGeom prst="ellipse">
            <a:avLst/>
          </a:prstGeom>
          <a:noFill/>
          <a:ln>
            <a:solidFill>
              <a:schemeClr val="accent3"/>
            </a:solidFill>
          </a:ln>
          <a:effectLst>
            <a:outerShdw blurRad="1016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6" name="椭圆 35">
            <a:extLst>
              <a:ext uri="{FF2B5EF4-FFF2-40B4-BE49-F238E27FC236}">
                <a16:creationId xmlns:a16="http://schemas.microsoft.com/office/drawing/2014/main" id="{91DDAF2B-9BF7-4053-88B5-F0FAE19BC47B}"/>
              </a:ext>
            </a:extLst>
          </p:cNvPr>
          <p:cNvSpPr/>
          <p:nvPr/>
        </p:nvSpPr>
        <p:spPr>
          <a:xfrm>
            <a:off x="6786729" y="2014708"/>
            <a:ext cx="204319" cy="204319"/>
          </a:xfrm>
          <a:prstGeom prst="ellipse">
            <a:avLst/>
          </a:prstGeom>
          <a:solidFill>
            <a:schemeClr val="accent3"/>
          </a:solidFill>
          <a:ln>
            <a:solidFill>
              <a:schemeClr val="accent3"/>
            </a:solidFill>
          </a:ln>
          <a:effectLst>
            <a:outerShdw blurRad="1016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7" name="文本框 36">
            <a:extLst>
              <a:ext uri="{FF2B5EF4-FFF2-40B4-BE49-F238E27FC236}">
                <a16:creationId xmlns:a16="http://schemas.microsoft.com/office/drawing/2014/main" id="{D454BBAF-DD14-40EA-9D89-11B02CC6D803}"/>
              </a:ext>
            </a:extLst>
          </p:cNvPr>
          <p:cNvSpPr txBox="1"/>
          <p:nvPr/>
        </p:nvSpPr>
        <p:spPr>
          <a:xfrm>
            <a:off x="7112968" y="1932201"/>
            <a:ext cx="1107996" cy="369332"/>
          </a:xfrm>
          <a:prstGeom prst="rect">
            <a:avLst/>
          </a:prstGeom>
          <a:noFill/>
        </p:spPr>
        <p:txBody>
          <a:bodyPr wrap="none" rtlCol="0">
            <a:spAutoFit/>
          </a:bodyPr>
          <a:lstStyle/>
          <a:p>
            <a:r>
              <a:rPr lang="zh-CN" altLang="en-US" b="1" dirty="0">
                <a:latin typeface="+mj-ea"/>
                <a:ea typeface="+mj-ea"/>
              </a:rPr>
              <a:t>技术趋势</a:t>
            </a:r>
          </a:p>
        </p:txBody>
      </p:sp>
      <p:sp>
        <p:nvSpPr>
          <p:cNvPr id="44" name="文本框 43">
            <a:extLst>
              <a:ext uri="{FF2B5EF4-FFF2-40B4-BE49-F238E27FC236}">
                <a16:creationId xmlns:a16="http://schemas.microsoft.com/office/drawing/2014/main" id="{3FA6A2E6-E186-4CCA-AD36-8221207DB328}"/>
              </a:ext>
            </a:extLst>
          </p:cNvPr>
          <p:cNvSpPr txBox="1"/>
          <p:nvPr/>
        </p:nvSpPr>
        <p:spPr>
          <a:xfrm>
            <a:off x="7112968" y="2337321"/>
            <a:ext cx="4322819" cy="584775"/>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l"/>
            <a:r>
              <a:rPr lang="zh-CN" altLang="en-US" sz="1600" spc="300" dirty="0">
                <a:solidFill>
                  <a:schemeClr val="tx1"/>
                </a:solidFill>
                <a:effectLst/>
                <a:latin typeface="+mn-ea"/>
                <a:ea typeface="+mn-ea"/>
              </a:rPr>
              <a:t>轻量化与高性能化</a:t>
            </a:r>
            <a:endParaRPr lang="en-US" altLang="zh-CN" sz="1600" spc="300" dirty="0">
              <a:solidFill>
                <a:schemeClr val="tx1"/>
              </a:solidFill>
              <a:effectLst/>
              <a:latin typeface="+mn-ea"/>
              <a:ea typeface="+mn-ea"/>
            </a:endParaRPr>
          </a:p>
          <a:p>
            <a:pPr algn="l"/>
            <a:r>
              <a:rPr lang="zh-CN" altLang="en-US" sz="1600" spc="300" dirty="0">
                <a:solidFill>
                  <a:schemeClr val="tx1"/>
                </a:solidFill>
                <a:effectLst/>
                <a:latin typeface="+mn-ea"/>
                <a:ea typeface="+mn-ea"/>
              </a:rPr>
              <a:t>人机交互的新方式</a:t>
            </a:r>
          </a:p>
        </p:txBody>
      </p:sp>
      <p:sp>
        <p:nvSpPr>
          <p:cNvPr id="45" name="椭圆 44">
            <a:extLst>
              <a:ext uri="{FF2B5EF4-FFF2-40B4-BE49-F238E27FC236}">
                <a16:creationId xmlns:a16="http://schemas.microsoft.com/office/drawing/2014/main" id="{E3CBCF77-6ED9-49E1-BA9B-29541C846766}"/>
              </a:ext>
            </a:extLst>
          </p:cNvPr>
          <p:cNvSpPr/>
          <p:nvPr/>
        </p:nvSpPr>
        <p:spPr>
          <a:xfrm>
            <a:off x="6664809" y="3033280"/>
            <a:ext cx="204319" cy="204319"/>
          </a:xfrm>
          <a:prstGeom prst="ellipse">
            <a:avLst/>
          </a:prstGeom>
          <a:noFill/>
          <a:ln>
            <a:solidFill>
              <a:schemeClr val="accent3"/>
            </a:solidFill>
          </a:ln>
          <a:effectLst>
            <a:outerShdw blurRad="1016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6" name="椭圆 45">
            <a:extLst>
              <a:ext uri="{FF2B5EF4-FFF2-40B4-BE49-F238E27FC236}">
                <a16:creationId xmlns:a16="http://schemas.microsoft.com/office/drawing/2014/main" id="{059844E3-C92E-4EF2-A924-6E7F8217E547}"/>
              </a:ext>
            </a:extLst>
          </p:cNvPr>
          <p:cNvSpPr/>
          <p:nvPr/>
        </p:nvSpPr>
        <p:spPr>
          <a:xfrm>
            <a:off x="6786729" y="3033280"/>
            <a:ext cx="204319" cy="204319"/>
          </a:xfrm>
          <a:prstGeom prst="ellipse">
            <a:avLst/>
          </a:prstGeom>
          <a:solidFill>
            <a:schemeClr val="accent3"/>
          </a:solidFill>
          <a:ln>
            <a:solidFill>
              <a:schemeClr val="accent3"/>
            </a:solidFill>
          </a:ln>
          <a:effectLst>
            <a:outerShdw blurRad="1016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7" name="文本框 46">
            <a:extLst>
              <a:ext uri="{FF2B5EF4-FFF2-40B4-BE49-F238E27FC236}">
                <a16:creationId xmlns:a16="http://schemas.microsoft.com/office/drawing/2014/main" id="{7900EF4D-07DB-4E5B-B2FC-D017764D991F}"/>
              </a:ext>
            </a:extLst>
          </p:cNvPr>
          <p:cNvSpPr txBox="1"/>
          <p:nvPr/>
        </p:nvSpPr>
        <p:spPr>
          <a:xfrm>
            <a:off x="7112968" y="2950773"/>
            <a:ext cx="1107996" cy="369332"/>
          </a:xfrm>
          <a:prstGeom prst="rect">
            <a:avLst/>
          </a:prstGeom>
          <a:noFill/>
        </p:spPr>
        <p:txBody>
          <a:bodyPr wrap="none" rtlCol="0">
            <a:spAutoFit/>
          </a:bodyPr>
          <a:lstStyle/>
          <a:p>
            <a:r>
              <a:rPr lang="zh-CN" altLang="en-US" b="1" dirty="0">
                <a:latin typeface="+mj-ea"/>
                <a:ea typeface="+mj-ea"/>
              </a:rPr>
              <a:t>市场趋势</a:t>
            </a:r>
          </a:p>
        </p:txBody>
      </p:sp>
      <p:sp>
        <p:nvSpPr>
          <p:cNvPr id="48" name="文本框 47">
            <a:extLst>
              <a:ext uri="{FF2B5EF4-FFF2-40B4-BE49-F238E27FC236}">
                <a16:creationId xmlns:a16="http://schemas.microsoft.com/office/drawing/2014/main" id="{6D7D15DC-FB4C-4A5C-8409-61C529D91996}"/>
              </a:ext>
            </a:extLst>
          </p:cNvPr>
          <p:cNvSpPr txBox="1"/>
          <p:nvPr/>
        </p:nvSpPr>
        <p:spPr>
          <a:xfrm>
            <a:off x="7112968" y="3355893"/>
            <a:ext cx="4322819" cy="584775"/>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l"/>
            <a:r>
              <a:rPr lang="zh-CN" altLang="en-US" sz="1600" spc="300" dirty="0">
                <a:solidFill>
                  <a:schemeClr val="tx1"/>
                </a:solidFill>
                <a:effectLst/>
                <a:latin typeface="+mn-ea"/>
                <a:ea typeface="+mn-ea"/>
              </a:rPr>
              <a:t>消费级市场的普及</a:t>
            </a:r>
            <a:endParaRPr lang="en-US" altLang="zh-CN" sz="1600" spc="300" dirty="0">
              <a:solidFill>
                <a:schemeClr val="tx1"/>
              </a:solidFill>
              <a:effectLst/>
              <a:latin typeface="+mn-ea"/>
              <a:ea typeface="+mn-ea"/>
            </a:endParaRPr>
          </a:p>
          <a:p>
            <a:pPr algn="l"/>
            <a:r>
              <a:rPr lang="zh-CN" altLang="en-US" sz="1600" spc="300" dirty="0">
                <a:solidFill>
                  <a:schemeClr val="tx1"/>
                </a:solidFill>
                <a:effectLst/>
                <a:latin typeface="+mn-ea"/>
                <a:ea typeface="+mn-ea"/>
              </a:rPr>
              <a:t>商业与工业化应用的深化</a:t>
            </a:r>
          </a:p>
        </p:txBody>
      </p:sp>
      <p:sp>
        <p:nvSpPr>
          <p:cNvPr id="49" name="椭圆 48">
            <a:extLst>
              <a:ext uri="{FF2B5EF4-FFF2-40B4-BE49-F238E27FC236}">
                <a16:creationId xmlns:a16="http://schemas.microsoft.com/office/drawing/2014/main" id="{E3E8F651-F34A-40CE-9E4E-8FFFA539E222}"/>
              </a:ext>
            </a:extLst>
          </p:cNvPr>
          <p:cNvSpPr/>
          <p:nvPr/>
        </p:nvSpPr>
        <p:spPr>
          <a:xfrm>
            <a:off x="6664809" y="4090116"/>
            <a:ext cx="204319" cy="204319"/>
          </a:xfrm>
          <a:prstGeom prst="ellipse">
            <a:avLst/>
          </a:prstGeom>
          <a:noFill/>
          <a:ln>
            <a:solidFill>
              <a:schemeClr val="accent3"/>
            </a:solidFill>
          </a:ln>
          <a:effectLst>
            <a:outerShdw blurRad="1016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0" name="椭圆 49">
            <a:extLst>
              <a:ext uri="{FF2B5EF4-FFF2-40B4-BE49-F238E27FC236}">
                <a16:creationId xmlns:a16="http://schemas.microsoft.com/office/drawing/2014/main" id="{3DD74B37-D392-439D-A4E9-07DB98A20665}"/>
              </a:ext>
            </a:extLst>
          </p:cNvPr>
          <p:cNvSpPr/>
          <p:nvPr/>
        </p:nvSpPr>
        <p:spPr>
          <a:xfrm>
            <a:off x="6786729" y="4090116"/>
            <a:ext cx="204319" cy="204319"/>
          </a:xfrm>
          <a:prstGeom prst="ellipse">
            <a:avLst/>
          </a:prstGeom>
          <a:solidFill>
            <a:schemeClr val="accent3"/>
          </a:solidFill>
          <a:ln>
            <a:solidFill>
              <a:schemeClr val="accent3"/>
            </a:solidFill>
          </a:ln>
          <a:effectLst>
            <a:outerShdw blurRad="1016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51" name="文本框 50">
            <a:extLst>
              <a:ext uri="{FF2B5EF4-FFF2-40B4-BE49-F238E27FC236}">
                <a16:creationId xmlns:a16="http://schemas.microsoft.com/office/drawing/2014/main" id="{7D40FF05-4D7C-4D26-A9AD-E227B6A6B9A0}"/>
              </a:ext>
            </a:extLst>
          </p:cNvPr>
          <p:cNvSpPr txBox="1"/>
          <p:nvPr/>
        </p:nvSpPr>
        <p:spPr>
          <a:xfrm>
            <a:off x="7112968" y="4007609"/>
            <a:ext cx="1107996" cy="369332"/>
          </a:xfrm>
          <a:prstGeom prst="rect">
            <a:avLst/>
          </a:prstGeom>
          <a:noFill/>
        </p:spPr>
        <p:txBody>
          <a:bodyPr wrap="none" rtlCol="0">
            <a:spAutoFit/>
          </a:bodyPr>
          <a:lstStyle/>
          <a:p>
            <a:r>
              <a:rPr lang="zh-CN" altLang="en-US" b="1" dirty="0">
                <a:latin typeface="+mj-ea"/>
                <a:ea typeface="+mj-ea"/>
              </a:rPr>
              <a:t>新兴应用</a:t>
            </a:r>
          </a:p>
        </p:txBody>
      </p:sp>
      <p:sp>
        <p:nvSpPr>
          <p:cNvPr id="52" name="文本框 51">
            <a:extLst>
              <a:ext uri="{FF2B5EF4-FFF2-40B4-BE49-F238E27FC236}">
                <a16:creationId xmlns:a16="http://schemas.microsoft.com/office/drawing/2014/main" id="{FB2CB732-0788-44FA-B56B-536642FE8212}"/>
              </a:ext>
            </a:extLst>
          </p:cNvPr>
          <p:cNvSpPr txBox="1"/>
          <p:nvPr/>
        </p:nvSpPr>
        <p:spPr>
          <a:xfrm>
            <a:off x="7112968" y="4412729"/>
            <a:ext cx="4322819" cy="584775"/>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l"/>
            <a:r>
              <a:rPr lang="en-US" altLang="zh-CN" sz="1600" spc="300" dirty="0">
                <a:solidFill>
                  <a:schemeClr val="tx1"/>
                </a:solidFill>
                <a:effectLst/>
                <a:latin typeface="+mn-ea"/>
                <a:ea typeface="+mn-ea"/>
              </a:rPr>
              <a:t>AI+AR</a:t>
            </a:r>
          </a:p>
          <a:p>
            <a:pPr algn="l"/>
            <a:r>
              <a:rPr lang="en-US" altLang="zh-CN" sz="1600" spc="300" dirty="0">
                <a:solidFill>
                  <a:schemeClr val="tx1"/>
                </a:solidFill>
                <a:effectLst/>
                <a:latin typeface="+mn-ea"/>
                <a:ea typeface="+mn-ea"/>
              </a:rPr>
              <a:t>…</a:t>
            </a:r>
          </a:p>
        </p:txBody>
      </p:sp>
      <p:sp>
        <p:nvSpPr>
          <p:cNvPr id="2" name="文本占位符 1">
            <a:extLst>
              <a:ext uri="{FF2B5EF4-FFF2-40B4-BE49-F238E27FC236}">
                <a16:creationId xmlns:a16="http://schemas.microsoft.com/office/drawing/2014/main" id="{41E52E68-237B-4D06-9DC4-5C3983F5B778}"/>
              </a:ext>
            </a:extLst>
          </p:cNvPr>
          <p:cNvSpPr>
            <a:spLocks noGrp="1"/>
          </p:cNvSpPr>
          <p:nvPr>
            <p:ph type="body" sz="quarter" idx="10"/>
          </p:nvPr>
        </p:nvSpPr>
        <p:spPr>
          <a:xfrm>
            <a:off x="906409" y="667810"/>
            <a:ext cx="1436291" cy="387798"/>
          </a:xfrm>
          <a:prstGeom prst="rect">
            <a:avLst/>
          </a:prstGeom>
        </p:spPr>
        <p:txBody>
          <a:bodyPr>
            <a:spAutoFit/>
          </a:bodyPr>
          <a:lstStyle/>
          <a:p>
            <a:r>
              <a:rPr lang="zh-CN" altLang="en-US" dirty="0"/>
              <a:t>未来方向</a:t>
            </a:r>
          </a:p>
        </p:txBody>
      </p:sp>
    </p:spTree>
    <p:extLst>
      <p:ext uri="{BB962C8B-B14F-4D97-AF65-F5344CB8AC3E}">
        <p14:creationId xmlns:p14="http://schemas.microsoft.com/office/powerpoint/2010/main" val="2432801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a:extLst>
              <a:ext uri="{FF2B5EF4-FFF2-40B4-BE49-F238E27FC236}">
                <a16:creationId xmlns:a16="http://schemas.microsoft.com/office/drawing/2014/main" id="{13E2303D-7E6B-4E7B-AB2E-070E4C0D9C98}"/>
              </a:ext>
            </a:extLst>
          </p:cNvPr>
          <p:cNvSpPr txBox="1"/>
          <p:nvPr/>
        </p:nvSpPr>
        <p:spPr>
          <a:xfrm>
            <a:off x="6275482" y="2560149"/>
            <a:ext cx="2701381" cy="646331"/>
          </a:xfrm>
          <a:prstGeom prst="rect">
            <a:avLst/>
          </a:prstGeom>
          <a:noFill/>
        </p:spPr>
        <p:txBody>
          <a:bodyPr wrap="none" rtlCol="0">
            <a:spAutoFit/>
          </a:bodyPr>
          <a:lstStyle/>
          <a:p>
            <a:r>
              <a:rPr lang="en-US" altLang="zh-CN" sz="3600" b="1" dirty="0">
                <a:latin typeface="+mj-ea"/>
                <a:ea typeface="+mj-ea"/>
              </a:rPr>
              <a:t>AR</a:t>
            </a:r>
            <a:r>
              <a:rPr lang="zh-CN" altLang="en-US" sz="3600" b="1" dirty="0">
                <a:latin typeface="+mj-ea"/>
                <a:ea typeface="+mj-ea"/>
              </a:rPr>
              <a:t>眼镜概述</a:t>
            </a:r>
          </a:p>
        </p:txBody>
      </p:sp>
    </p:spTree>
    <p:extLst>
      <p:ext uri="{BB962C8B-B14F-4D97-AF65-F5344CB8AC3E}">
        <p14:creationId xmlns:p14="http://schemas.microsoft.com/office/powerpoint/2010/main" val="366929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a:extLst>
              <a:ext uri="{FF2B5EF4-FFF2-40B4-BE49-F238E27FC236}">
                <a16:creationId xmlns:a16="http://schemas.microsoft.com/office/drawing/2014/main" id="{69ECF2B1-6473-41DD-8293-D8AC914C31F4}"/>
              </a:ext>
            </a:extLst>
          </p:cNvPr>
          <p:cNvSpPr txBox="1"/>
          <p:nvPr/>
        </p:nvSpPr>
        <p:spPr>
          <a:xfrm>
            <a:off x="4378027" y="2223116"/>
            <a:ext cx="3435946"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600" b="0" u="none" strike="noStrike" kern="1200" cap="none" spc="0" normalizeH="0" baseline="0" noProof="0" dirty="0">
                <a:ln>
                  <a:noFill/>
                </a:ln>
                <a:solidFill>
                  <a:schemeClr val="bg1"/>
                </a:solidFill>
                <a:effectLst/>
                <a:uLnTx/>
                <a:uFillTx/>
                <a:latin typeface="+mj-ea"/>
                <a:ea typeface="+mj-ea"/>
                <a:cs typeface="思源黑体 Medium" panose="020B0600000000000000" charset="-122"/>
                <a:sym typeface="+mn-ea"/>
              </a:rPr>
              <a:t>分享会</a:t>
            </a:r>
          </a:p>
        </p:txBody>
      </p:sp>
      <p:cxnSp>
        <p:nvCxnSpPr>
          <p:cNvPr id="20" name="直接连接符 19">
            <a:extLst>
              <a:ext uri="{FF2B5EF4-FFF2-40B4-BE49-F238E27FC236}">
                <a16:creationId xmlns:a16="http://schemas.microsoft.com/office/drawing/2014/main" id="{CF3FD2C2-9DDD-4B50-9577-B7C7CC9F60E3}"/>
              </a:ext>
            </a:extLst>
          </p:cNvPr>
          <p:cNvCxnSpPr>
            <a:cxnSpLocks/>
          </p:cNvCxnSpPr>
          <p:nvPr/>
        </p:nvCxnSpPr>
        <p:spPr>
          <a:xfrm>
            <a:off x="7813973" y="2392393"/>
            <a:ext cx="25094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E7645F4-4663-43F5-AF23-62E60F187D11}"/>
              </a:ext>
            </a:extLst>
          </p:cNvPr>
          <p:cNvCxnSpPr>
            <a:cxnSpLocks/>
          </p:cNvCxnSpPr>
          <p:nvPr/>
        </p:nvCxnSpPr>
        <p:spPr>
          <a:xfrm>
            <a:off x="1868610" y="2392393"/>
            <a:ext cx="25108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0A6F7568-BD27-4B94-B17A-8996196669B3}"/>
              </a:ext>
            </a:extLst>
          </p:cNvPr>
          <p:cNvSpPr txBox="1"/>
          <p:nvPr/>
        </p:nvSpPr>
        <p:spPr>
          <a:xfrm>
            <a:off x="1761001" y="2662896"/>
            <a:ext cx="9001342" cy="1754326"/>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ctr"/>
            <a:r>
              <a:rPr lang="en-US" altLang="zh-CN" b="1" dirty="0">
                <a:gradFill>
                  <a:gsLst>
                    <a:gs pos="100000">
                      <a:schemeClr val="accent2">
                        <a:lumMod val="20000"/>
                        <a:lumOff val="80000"/>
                      </a:schemeClr>
                    </a:gs>
                    <a:gs pos="45000">
                      <a:schemeClr val="bg1"/>
                    </a:gs>
                  </a:gsLst>
                  <a:lin ang="5400000" scaled="1"/>
                </a:gradFill>
                <a:latin typeface="+mj-ea"/>
                <a:ea typeface="+mj-ea"/>
              </a:rPr>
              <a:t>00</a:t>
            </a:r>
            <a:r>
              <a:rPr lang="zh-CN" altLang="en-US" b="1" dirty="0">
                <a:gradFill>
                  <a:gsLst>
                    <a:gs pos="100000">
                      <a:schemeClr val="accent2">
                        <a:lumMod val="20000"/>
                        <a:lumOff val="80000"/>
                      </a:schemeClr>
                    </a:gs>
                    <a:gs pos="45000">
                      <a:schemeClr val="bg1"/>
                    </a:gs>
                  </a:gsLst>
                  <a:lin ang="5400000" scaled="1"/>
                </a:gradFill>
                <a:latin typeface="+mj-ea"/>
                <a:ea typeface="+mj-ea"/>
              </a:rPr>
              <a:t>后的学习生活及对</a:t>
            </a:r>
            <a:r>
              <a:rPr lang="en-US" altLang="zh-CN" b="1" dirty="0">
                <a:gradFill>
                  <a:gsLst>
                    <a:gs pos="100000">
                      <a:schemeClr val="accent2">
                        <a:lumMod val="20000"/>
                        <a:lumOff val="80000"/>
                      </a:schemeClr>
                    </a:gs>
                    <a:gs pos="45000">
                      <a:schemeClr val="bg1"/>
                    </a:gs>
                  </a:gsLst>
                  <a:lin ang="5400000" scaled="1"/>
                </a:gradFill>
                <a:latin typeface="+mj-ea"/>
                <a:ea typeface="+mj-ea"/>
              </a:rPr>
              <a:t>XR</a:t>
            </a:r>
            <a:r>
              <a:rPr lang="zh-CN" altLang="en-US" b="1" dirty="0">
                <a:gradFill>
                  <a:gsLst>
                    <a:gs pos="100000">
                      <a:schemeClr val="accent2">
                        <a:lumMod val="20000"/>
                        <a:lumOff val="80000"/>
                      </a:schemeClr>
                    </a:gs>
                    <a:gs pos="45000">
                      <a:schemeClr val="bg1"/>
                    </a:gs>
                  </a:gsLst>
                  <a:lin ang="5400000" scaled="1"/>
                </a:gradFill>
                <a:latin typeface="+mj-ea"/>
                <a:ea typeface="+mj-ea"/>
              </a:rPr>
              <a:t>认知</a:t>
            </a:r>
            <a:endParaRPr lang="en-US" altLang="zh-CN" b="1" dirty="0">
              <a:gradFill>
                <a:gsLst>
                  <a:gs pos="100000">
                    <a:schemeClr val="accent2">
                      <a:lumMod val="20000"/>
                      <a:lumOff val="80000"/>
                    </a:schemeClr>
                  </a:gs>
                  <a:gs pos="45000">
                    <a:schemeClr val="bg1"/>
                  </a:gs>
                </a:gsLst>
                <a:lin ang="5400000" scaled="1"/>
              </a:gradFill>
              <a:latin typeface="+mj-ea"/>
              <a:ea typeface="+mj-ea"/>
            </a:endParaRPr>
          </a:p>
          <a:p>
            <a:pPr algn="r"/>
            <a:r>
              <a:rPr lang="en-US" altLang="zh-CN" b="1" dirty="0">
                <a:gradFill>
                  <a:gsLst>
                    <a:gs pos="100000">
                      <a:schemeClr val="accent2">
                        <a:lumMod val="20000"/>
                        <a:lumOff val="80000"/>
                      </a:schemeClr>
                    </a:gs>
                    <a:gs pos="45000">
                      <a:schemeClr val="bg1"/>
                    </a:gs>
                  </a:gsLst>
                  <a:lin ang="5400000" scaled="1"/>
                </a:gradFill>
                <a:latin typeface="+mj-ea"/>
                <a:ea typeface="+mj-ea"/>
              </a:rPr>
              <a:t>——</a:t>
            </a:r>
            <a:r>
              <a:rPr lang="zh-CN" altLang="en-US" b="1" dirty="0">
                <a:gradFill>
                  <a:gsLst>
                    <a:gs pos="100000">
                      <a:schemeClr val="accent2">
                        <a:lumMod val="20000"/>
                        <a:lumOff val="80000"/>
                      </a:schemeClr>
                    </a:gs>
                    <a:gs pos="45000">
                      <a:schemeClr val="bg1"/>
                    </a:gs>
                  </a:gsLst>
                  <a:lin ang="5400000" scaled="1"/>
                </a:gradFill>
                <a:latin typeface="+mj-ea"/>
                <a:ea typeface="+mj-ea"/>
              </a:rPr>
              <a:t>纯个人观点</a:t>
            </a:r>
          </a:p>
        </p:txBody>
      </p:sp>
    </p:spTree>
    <p:extLst>
      <p:ext uri="{BB962C8B-B14F-4D97-AF65-F5344CB8AC3E}">
        <p14:creationId xmlns:p14="http://schemas.microsoft.com/office/powerpoint/2010/main" val="22028889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BAE4098-DC70-D934-1F85-F8F3B97B08F8}"/>
              </a:ext>
            </a:extLst>
          </p:cNvPr>
          <p:cNvSpPr>
            <a:spLocks noGrp="1"/>
          </p:cNvSpPr>
          <p:nvPr>
            <p:ph type="body" sz="quarter" idx="10"/>
          </p:nvPr>
        </p:nvSpPr>
        <p:spPr>
          <a:xfrm>
            <a:off x="866648" y="631525"/>
            <a:ext cx="2154436" cy="387798"/>
          </a:xfrm>
        </p:spPr>
        <p:txBody>
          <a:bodyPr/>
          <a:lstStyle/>
          <a:p>
            <a:r>
              <a:rPr lang="zh-CN" altLang="en-US" dirty="0"/>
              <a:t>基本信息</a:t>
            </a:r>
          </a:p>
        </p:txBody>
      </p:sp>
      <p:sp>
        <p:nvSpPr>
          <p:cNvPr id="4" name="文本框 3">
            <a:extLst>
              <a:ext uri="{FF2B5EF4-FFF2-40B4-BE49-F238E27FC236}">
                <a16:creationId xmlns:a16="http://schemas.microsoft.com/office/drawing/2014/main" id="{51B861C7-87DF-94A6-01CE-D6B045AE366B}"/>
              </a:ext>
            </a:extLst>
          </p:cNvPr>
          <p:cNvSpPr txBox="1"/>
          <p:nvPr/>
        </p:nvSpPr>
        <p:spPr>
          <a:xfrm>
            <a:off x="1943866" y="2706078"/>
            <a:ext cx="7710714" cy="923330"/>
          </a:xfrm>
          <a:prstGeom prst="rect">
            <a:avLst/>
          </a:prstGeom>
          <a:noFill/>
        </p:spPr>
        <p:txBody>
          <a:bodyPr wrap="square">
            <a:spAutoFit/>
          </a:bodyPr>
          <a:lstStyle/>
          <a:p>
            <a:pPr algn="l"/>
            <a:r>
              <a:rPr lang="zh-CN" altLang="en-US" b="1" dirty="0">
                <a:effectLst/>
              </a:rPr>
              <a:t>年龄段</a:t>
            </a:r>
            <a:r>
              <a:rPr lang="zh-CN" altLang="en-US" dirty="0">
                <a:effectLst/>
              </a:rPr>
              <a:t>：</a:t>
            </a:r>
            <a:r>
              <a:rPr lang="en-US" altLang="zh-CN" dirty="0">
                <a:effectLst/>
              </a:rPr>
              <a:t>00</a:t>
            </a:r>
            <a:r>
              <a:rPr lang="zh-CN" altLang="en-US" dirty="0">
                <a:effectLst/>
              </a:rPr>
              <a:t>后的具体年龄范围（</a:t>
            </a:r>
            <a:r>
              <a:rPr lang="en-US" altLang="zh-CN" dirty="0">
                <a:effectLst/>
              </a:rPr>
              <a:t>&lt;=24</a:t>
            </a:r>
            <a:r>
              <a:rPr lang="zh-CN" altLang="en-US" dirty="0">
                <a:effectLst/>
              </a:rPr>
              <a:t>）</a:t>
            </a:r>
            <a:endParaRPr lang="en-US" altLang="zh-CN" dirty="0">
              <a:effectLst/>
            </a:endParaRPr>
          </a:p>
          <a:p>
            <a:pPr algn="l">
              <a:buFont typeface="Arial" panose="020B0604020202020204" pitchFamily="34" charset="0"/>
              <a:buChar char="•"/>
            </a:pPr>
            <a:endParaRPr lang="zh-CN" altLang="en-US" dirty="0">
              <a:effectLst/>
            </a:endParaRPr>
          </a:p>
          <a:p>
            <a:pPr algn="l"/>
            <a:r>
              <a:rPr lang="zh-CN" altLang="en-US" b="1" dirty="0">
                <a:effectLst/>
              </a:rPr>
              <a:t>教育背景</a:t>
            </a:r>
            <a:r>
              <a:rPr lang="zh-CN" altLang="en-US" dirty="0">
                <a:effectLst/>
              </a:rPr>
              <a:t>：当前就读阶段（高中、大学等，也已经不少参与工作）</a:t>
            </a:r>
          </a:p>
        </p:txBody>
      </p:sp>
    </p:spTree>
    <p:extLst>
      <p:ext uri="{BB962C8B-B14F-4D97-AF65-F5344CB8AC3E}">
        <p14:creationId xmlns:p14="http://schemas.microsoft.com/office/powerpoint/2010/main" val="1237419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BAE4098-DC70-D934-1F85-F8F3B97B08F8}"/>
              </a:ext>
            </a:extLst>
          </p:cNvPr>
          <p:cNvSpPr>
            <a:spLocks noGrp="1"/>
          </p:cNvSpPr>
          <p:nvPr>
            <p:ph type="body" sz="quarter" idx="10"/>
          </p:nvPr>
        </p:nvSpPr>
        <p:spPr>
          <a:xfrm>
            <a:off x="866648" y="631525"/>
            <a:ext cx="2154436" cy="387798"/>
          </a:xfrm>
        </p:spPr>
        <p:txBody>
          <a:bodyPr/>
          <a:lstStyle/>
          <a:p>
            <a:r>
              <a:rPr lang="zh-CN" altLang="en-US" dirty="0"/>
              <a:t>校园生活</a:t>
            </a:r>
          </a:p>
        </p:txBody>
      </p:sp>
      <p:sp>
        <p:nvSpPr>
          <p:cNvPr id="4" name="文本框 3">
            <a:extLst>
              <a:ext uri="{FF2B5EF4-FFF2-40B4-BE49-F238E27FC236}">
                <a16:creationId xmlns:a16="http://schemas.microsoft.com/office/drawing/2014/main" id="{51B861C7-87DF-94A6-01CE-D6B045AE366B}"/>
              </a:ext>
            </a:extLst>
          </p:cNvPr>
          <p:cNvSpPr txBox="1"/>
          <p:nvPr/>
        </p:nvSpPr>
        <p:spPr>
          <a:xfrm>
            <a:off x="1849523" y="2060192"/>
            <a:ext cx="7710714" cy="3693319"/>
          </a:xfrm>
          <a:prstGeom prst="rect">
            <a:avLst/>
          </a:prstGeom>
          <a:noFill/>
        </p:spPr>
        <p:txBody>
          <a:bodyPr wrap="square">
            <a:spAutoFit/>
          </a:bodyPr>
          <a:lstStyle/>
          <a:p>
            <a:pPr algn="l"/>
            <a:r>
              <a:rPr lang="zh-CN" altLang="en-US" b="1" dirty="0">
                <a:effectLst/>
              </a:rPr>
              <a:t>学习习惯</a:t>
            </a:r>
            <a:r>
              <a:rPr lang="zh-CN" altLang="en-US" dirty="0">
                <a:effectLst/>
              </a:rPr>
              <a:t>：</a:t>
            </a:r>
          </a:p>
          <a:p>
            <a:pPr marL="742950" lvl="1" indent="-285750" algn="l">
              <a:buFont typeface="Arial" panose="020B0604020202020204" pitchFamily="34" charset="0"/>
              <a:buChar char="•"/>
            </a:pPr>
            <a:r>
              <a:rPr lang="zh-CN" altLang="en-US" dirty="0">
                <a:effectLst/>
              </a:rPr>
              <a:t>学习方法与工具（线上学习平台、学习</a:t>
            </a:r>
            <a:r>
              <a:rPr lang="en-US" altLang="zh-CN" dirty="0">
                <a:effectLst/>
              </a:rPr>
              <a:t>APP</a:t>
            </a:r>
            <a:r>
              <a:rPr lang="zh-CN" altLang="en-US" dirty="0">
                <a:effectLst/>
              </a:rPr>
              <a:t>、</a:t>
            </a:r>
            <a:r>
              <a:rPr lang="zh-CN" altLang="en-US" b="1" dirty="0">
                <a:solidFill>
                  <a:srgbClr val="FF0000"/>
                </a:solidFill>
                <a:effectLst/>
              </a:rPr>
              <a:t>实时笔、网课时代</a:t>
            </a:r>
            <a:r>
              <a:rPr lang="zh-CN" altLang="en-US" dirty="0">
                <a:effectLst/>
              </a:rPr>
              <a:t>）</a:t>
            </a:r>
          </a:p>
          <a:p>
            <a:pPr marL="742950" lvl="1" indent="-285750" algn="l">
              <a:buFont typeface="Arial" panose="020B0604020202020204" pitchFamily="34" charset="0"/>
              <a:buChar char="•"/>
            </a:pPr>
            <a:r>
              <a:rPr lang="zh-CN" altLang="en-US" dirty="0">
                <a:effectLst/>
              </a:rPr>
              <a:t>课外补习基本差不多（也许竞争激烈了？）</a:t>
            </a:r>
            <a:endParaRPr lang="en-US" altLang="zh-CN" dirty="0">
              <a:effectLst/>
            </a:endParaRPr>
          </a:p>
          <a:p>
            <a:pPr marL="742950" lvl="1" indent="-285750" algn="l">
              <a:buFont typeface="Arial" panose="020B0604020202020204" pitchFamily="34" charset="0"/>
              <a:buChar char="•"/>
            </a:pPr>
            <a:r>
              <a:rPr lang="zh-CN" altLang="en-US" dirty="0">
                <a:solidFill>
                  <a:srgbClr val="FF0000"/>
                </a:solidFill>
                <a:effectLst/>
              </a:rPr>
              <a:t>大语言模型的使用</a:t>
            </a:r>
            <a:endParaRPr lang="en-US" altLang="zh-CN" dirty="0">
              <a:solidFill>
                <a:srgbClr val="FF0000"/>
              </a:solidFill>
              <a:effectLst/>
            </a:endParaRPr>
          </a:p>
          <a:p>
            <a:pPr marL="742950" lvl="1" indent="-285750" algn="l">
              <a:buFont typeface="Arial" panose="020B0604020202020204" pitchFamily="34" charset="0"/>
              <a:buChar char="•"/>
            </a:pPr>
            <a:endParaRPr lang="zh-CN" altLang="en-US" dirty="0">
              <a:effectLst/>
            </a:endParaRPr>
          </a:p>
          <a:p>
            <a:pPr algn="l"/>
            <a:r>
              <a:rPr lang="zh-CN" altLang="en-US" b="1" dirty="0">
                <a:effectLst/>
              </a:rPr>
              <a:t>社交活动</a:t>
            </a:r>
            <a:r>
              <a:rPr lang="zh-CN" altLang="en-US" dirty="0">
                <a:effectLst/>
              </a:rPr>
              <a:t>：</a:t>
            </a:r>
          </a:p>
          <a:p>
            <a:pPr marL="742950" lvl="1" indent="-285750" algn="l">
              <a:buFont typeface="Arial" panose="020B0604020202020204" pitchFamily="34" charset="0"/>
              <a:buChar char="•"/>
            </a:pPr>
            <a:r>
              <a:rPr lang="zh-CN" altLang="en-US" dirty="0">
                <a:effectLst/>
              </a:rPr>
              <a:t>与同学之间的互动方式（</a:t>
            </a:r>
            <a:r>
              <a:rPr lang="zh-CN" altLang="en-US" dirty="0">
                <a:solidFill>
                  <a:srgbClr val="FF0000"/>
                </a:solidFill>
                <a:effectLst/>
              </a:rPr>
              <a:t>微信用的很普遍，还有小天才的社群</a:t>
            </a:r>
            <a:r>
              <a:rPr lang="zh-CN" altLang="en-US" dirty="0">
                <a:effectLst/>
              </a:rPr>
              <a:t>）</a:t>
            </a:r>
          </a:p>
          <a:p>
            <a:pPr marL="742950" lvl="1" indent="-285750" algn="l">
              <a:buFont typeface="Arial" panose="020B0604020202020204" pitchFamily="34" charset="0"/>
              <a:buChar char="•"/>
            </a:pPr>
            <a:r>
              <a:rPr lang="zh-CN" altLang="en-US" dirty="0">
                <a:effectLst/>
              </a:rPr>
              <a:t>参加的校园社团与活动类型（大差不差）</a:t>
            </a:r>
            <a:endParaRPr lang="en-US" altLang="zh-CN" dirty="0">
              <a:effectLst/>
            </a:endParaRPr>
          </a:p>
          <a:p>
            <a:pPr marL="742950" lvl="1" indent="-285750" algn="l">
              <a:buFont typeface="Arial" panose="020B0604020202020204" pitchFamily="34" charset="0"/>
              <a:buChar char="•"/>
            </a:pPr>
            <a:endParaRPr lang="zh-CN" altLang="en-US" dirty="0">
              <a:effectLst/>
            </a:endParaRPr>
          </a:p>
          <a:p>
            <a:pPr algn="l"/>
            <a:r>
              <a:rPr lang="zh-CN" altLang="en-US" b="1" dirty="0">
                <a:effectLst/>
              </a:rPr>
              <a:t>生活习惯</a:t>
            </a:r>
            <a:r>
              <a:rPr lang="zh-CN" altLang="en-US" dirty="0">
                <a:effectLst/>
              </a:rPr>
              <a:t>：</a:t>
            </a:r>
          </a:p>
          <a:p>
            <a:pPr marL="742950" lvl="1" indent="-285750">
              <a:buFont typeface="Arial" panose="020B0604020202020204" pitchFamily="34" charset="0"/>
              <a:buChar char="•"/>
            </a:pPr>
            <a:r>
              <a:rPr lang="zh-CN" altLang="en-US" dirty="0">
                <a:effectLst/>
              </a:rPr>
              <a:t>校园饮食习惯（校内食堂与外卖选择）（大差不差）</a:t>
            </a:r>
          </a:p>
          <a:p>
            <a:pPr marL="742950" lvl="1" indent="-285750">
              <a:buFont typeface="Arial" panose="020B0604020202020204" pitchFamily="34" charset="0"/>
              <a:buChar char="•"/>
            </a:pPr>
            <a:r>
              <a:rPr lang="zh-CN" altLang="en-US" dirty="0">
                <a:effectLst/>
              </a:rPr>
              <a:t>住宿情况（宿舍生活与校外租房）（大差不差）</a:t>
            </a:r>
            <a:endParaRPr lang="en-US" altLang="zh-CN" dirty="0">
              <a:effectLst/>
            </a:endParaRPr>
          </a:p>
          <a:p>
            <a:pPr marL="742950" lvl="1" indent="-285750" algn="l">
              <a:buFont typeface="Arial" panose="020B0604020202020204" pitchFamily="34" charset="0"/>
              <a:buChar char="•"/>
            </a:pPr>
            <a:endParaRPr lang="zh-CN" altLang="en-US" dirty="0">
              <a:effectLst/>
            </a:endParaRPr>
          </a:p>
        </p:txBody>
      </p:sp>
    </p:spTree>
    <p:extLst>
      <p:ext uri="{BB962C8B-B14F-4D97-AF65-F5344CB8AC3E}">
        <p14:creationId xmlns:p14="http://schemas.microsoft.com/office/powerpoint/2010/main" val="324147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F46A4E2-4558-8F8D-27EB-5EAC3B08A6CF}"/>
              </a:ext>
            </a:extLst>
          </p:cNvPr>
          <p:cNvSpPr>
            <a:spLocks noGrp="1"/>
          </p:cNvSpPr>
          <p:nvPr>
            <p:ph type="body" sz="quarter" idx="10"/>
          </p:nvPr>
        </p:nvSpPr>
        <p:spPr>
          <a:xfrm>
            <a:off x="902934" y="631524"/>
            <a:ext cx="2154436" cy="387798"/>
          </a:xfrm>
        </p:spPr>
        <p:txBody>
          <a:bodyPr/>
          <a:lstStyle/>
          <a:p>
            <a:r>
              <a:rPr lang="zh-CN" altLang="en-US" dirty="0"/>
              <a:t>娱乐方式</a:t>
            </a:r>
          </a:p>
        </p:txBody>
      </p:sp>
      <p:sp>
        <p:nvSpPr>
          <p:cNvPr id="10" name="文本框 9">
            <a:extLst>
              <a:ext uri="{FF2B5EF4-FFF2-40B4-BE49-F238E27FC236}">
                <a16:creationId xmlns:a16="http://schemas.microsoft.com/office/drawing/2014/main" id="{DE6B9857-959A-80B6-1165-9F4167BC5FFB}"/>
              </a:ext>
            </a:extLst>
          </p:cNvPr>
          <p:cNvSpPr txBox="1"/>
          <p:nvPr/>
        </p:nvSpPr>
        <p:spPr>
          <a:xfrm>
            <a:off x="3051629" y="1997839"/>
            <a:ext cx="6103256" cy="2862322"/>
          </a:xfrm>
          <a:prstGeom prst="rect">
            <a:avLst/>
          </a:prstGeom>
          <a:noFill/>
        </p:spPr>
        <p:txBody>
          <a:bodyPr wrap="square">
            <a:spAutoFit/>
          </a:bodyPr>
          <a:lstStyle/>
          <a:p>
            <a:pPr algn="l"/>
            <a:r>
              <a:rPr lang="zh-CN" altLang="en-US" b="1" dirty="0"/>
              <a:t>传统的娱乐方式</a:t>
            </a:r>
            <a:r>
              <a:rPr lang="zh-CN" altLang="en-US" dirty="0">
                <a:effectLst/>
              </a:rPr>
              <a:t>：</a:t>
            </a:r>
          </a:p>
          <a:p>
            <a:pPr marL="742950" lvl="1" indent="-285750" algn="l">
              <a:buFont typeface="Arial" panose="020B0604020202020204" pitchFamily="34" charset="0"/>
              <a:buChar char="•"/>
            </a:pPr>
            <a:r>
              <a:rPr lang="zh-CN" altLang="en-US" dirty="0">
                <a:effectLst/>
              </a:rPr>
              <a:t>主要使用的社交媒体平台（如抖音、微信、微博等）</a:t>
            </a:r>
          </a:p>
          <a:p>
            <a:pPr marL="742950" lvl="1" indent="-285750" algn="l">
              <a:buFont typeface="Arial" panose="020B0604020202020204" pitchFamily="34" charset="0"/>
              <a:buChar char="•"/>
            </a:pPr>
            <a:r>
              <a:rPr lang="zh-CN" altLang="en-US" dirty="0">
                <a:effectLst/>
              </a:rPr>
              <a:t>游戏类型（手机游戏、电脑游戏、主机游戏）</a:t>
            </a:r>
          </a:p>
          <a:p>
            <a:pPr marL="742950" lvl="1" indent="-285750" algn="l">
              <a:buFont typeface="Arial" panose="020B0604020202020204" pitchFamily="34" charset="0"/>
              <a:buChar char="•"/>
            </a:pPr>
            <a:r>
              <a:rPr lang="zh-CN" altLang="en-US" dirty="0">
                <a:effectLst/>
              </a:rPr>
              <a:t>影音娱乐（常看的视频平台、音乐</a:t>
            </a:r>
            <a:r>
              <a:rPr lang="en-US" altLang="zh-CN" dirty="0">
                <a:effectLst/>
              </a:rPr>
              <a:t>APP</a:t>
            </a:r>
            <a:r>
              <a:rPr lang="zh-CN" altLang="en-US" dirty="0">
                <a:effectLst/>
              </a:rPr>
              <a:t>等）</a:t>
            </a:r>
          </a:p>
          <a:p>
            <a:pPr marL="742950" lvl="1" indent="-285750" algn="l">
              <a:buFont typeface="Arial" panose="020B0604020202020204" pitchFamily="34" charset="0"/>
              <a:buChar char="•"/>
            </a:pPr>
            <a:r>
              <a:rPr lang="zh-CN" altLang="en-US" dirty="0"/>
              <a:t>线下</a:t>
            </a:r>
            <a:r>
              <a:rPr lang="zh-CN" altLang="en-US" dirty="0">
                <a:effectLst/>
              </a:rPr>
              <a:t>休闲活动（如运动、旅行、购物等）</a:t>
            </a:r>
          </a:p>
          <a:p>
            <a:pPr marL="742950" lvl="1" indent="-285750" algn="l">
              <a:buFont typeface="Arial" panose="020B0604020202020204" pitchFamily="34" charset="0"/>
              <a:buChar char="•"/>
            </a:pPr>
            <a:r>
              <a:rPr lang="zh-CN" altLang="en-US" dirty="0">
                <a:effectLst/>
              </a:rPr>
              <a:t>文化娱乐（看电影、参加音乐会或演出等）</a:t>
            </a:r>
            <a:endParaRPr lang="en-US" altLang="zh-CN" dirty="0">
              <a:effectLst/>
            </a:endParaRPr>
          </a:p>
          <a:p>
            <a:pPr lvl="1" algn="l"/>
            <a:endParaRPr lang="zh-CN" altLang="en-US" dirty="0">
              <a:effectLst/>
            </a:endParaRPr>
          </a:p>
          <a:p>
            <a:pPr algn="l"/>
            <a:r>
              <a:rPr lang="zh-CN" altLang="en-US" b="1" dirty="0">
                <a:effectLst/>
              </a:rPr>
              <a:t>新兴娱乐方式</a:t>
            </a:r>
            <a:r>
              <a:rPr lang="zh-CN" altLang="en-US" dirty="0">
                <a:effectLst/>
              </a:rPr>
              <a:t>：</a:t>
            </a:r>
          </a:p>
          <a:p>
            <a:pPr marL="742950" lvl="1" indent="-285750" algn="l">
              <a:buFont typeface="Arial" panose="020B0604020202020204" pitchFamily="34" charset="0"/>
              <a:buChar char="•"/>
            </a:pPr>
            <a:r>
              <a:rPr lang="zh-CN" altLang="en-US" dirty="0">
                <a:solidFill>
                  <a:srgbClr val="FF0000"/>
                </a:solidFill>
                <a:effectLst/>
              </a:rPr>
              <a:t>短视频创作（当各类博主创造内容）</a:t>
            </a:r>
            <a:endParaRPr lang="en-US" altLang="zh-CN" dirty="0">
              <a:solidFill>
                <a:srgbClr val="FF0000"/>
              </a:solidFill>
              <a:effectLst/>
            </a:endParaRPr>
          </a:p>
          <a:p>
            <a:pPr marL="742950" lvl="1" indent="-285750" algn="l">
              <a:buFont typeface="Arial" panose="020B0604020202020204" pitchFamily="34" charset="0"/>
              <a:buChar char="•"/>
            </a:pPr>
            <a:r>
              <a:rPr lang="zh-CN" altLang="en-US" dirty="0">
                <a:solidFill>
                  <a:srgbClr val="FF0000"/>
                </a:solidFill>
                <a:effectLst/>
              </a:rPr>
              <a:t>直播平台的使用与参与</a:t>
            </a:r>
          </a:p>
        </p:txBody>
      </p:sp>
    </p:spTree>
    <p:extLst>
      <p:ext uri="{BB962C8B-B14F-4D97-AF65-F5344CB8AC3E}">
        <p14:creationId xmlns:p14="http://schemas.microsoft.com/office/powerpoint/2010/main" val="3693550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6AA31A-E609-BA53-CA22-D5CB5AECE58F}"/>
              </a:ext>
            </a:extLst>
          </p:cNvPr>
          <p:cNvSpPr>
            <a:spLocks noGrp="1"/>
          </p:cNvSpPr>
          <p:nvPr>
            <p:ph type="body" sz="quarter" idx="10"/>
          </p:nvPr>
        </p:nvSpPr>
        <p:spPr>
          <a:xfrm>
            <a:off x="888420" y="587982"/>
            <a:ext cx="2154436" cy="387798"/>
          </a:xfrm>
        </p:spPr>
        <p:txBody>
          <a:bodyPr/>
          <a:lstStyle/>
          <a:p>
            <a:r>
              <a:rPr lang="zh-CN" altLang="en-US" dirty="0"/>
              <a:t>工作求职</a:t>
            </a:r>
          </a:p>
        </p:txBody>
      </p:sp>
      <p:sp>
        <p:nvSpPr>
          <p:cNvPr id="4" name="文本框 3">
            <a:extLst>
              <a:ext uri="{FF2B5EF4-FFF2-40B4-BE49-F238E27FC236}">
                <a16:creationId xmlns:a16="http://schemas.microsoft.com/office/drawing/2014/main" id="{4748097B-BA12-2859-9563-7D4FA9CFADCB}"/>
              </a:ext>
            </a:extLst>
          </p:cNvPr>
          <p:cNvSpPr txBox="1"/>
          <p:nvPr/>
        </p:nvSpPr>
        <p:spPr>
          <a:xfrm>
            <a:off x="3051628" y="1997839"/>
            <a:ext cx="7122885" cy="3416320"/>
          </a:xfrm>
          <a:prstGeom prst="rect">
            <a:avLst/>
          </a:prstGeom>
          <a:noFill/>
        </p:spPr>
        <p:txBody>
          <a:bodyPr wrap="square">
            <a:spAutoFit/>
          </a:bodyPr>
          <a:lstStyle/>
          <a:p>
            <a:pPr algn="l"/>
            <a:r>
              <a:rPr lang="zh-CN" altLang="en-US" b="1" dirty="0">
                <a:effectLst/>
              </a:rPr>
              <a:t>专业选择趋势</a:t>
            </a:r>
            <a:r>
              <a:rPr lang="zh-CN" altLang="en-US" dirty="0">
                <a:effectLst/>
              </a:rPr>
              <a:t>：</a:t>
            </a:r>
          </a:p>
          <a:p>
            <a:pPr marL="742950" lvl="1" indent="-285750" algn="l">
              <a:buFont typeface="Arial" panose="020B0604020202020204" pitchFamily="34" charset="0"/>
              <a:buChar char="•"/>
            </a:pPr>
            <a:r>
              <a:rPr lang="zh-CN" altLang="en-US" dirty="0"/>
              <a:t>学科似乎存在一定的鄙视链（群嘲粉领）</a:t>
            </a:r>
            <a:endParaRPr lang="en-US" altLang="zh-CN" dirty="0"/>
          </a:p>
          <a:p>
            <a:pPr marL="742950" lvl="1" indent="-285750" algn="l">
              <a:buFont typeface="Arial" panose="020B0604020202020204" pitchFamily="34" charset="0"/>
              <a:buChar char="•"/>
            </a:pPr>
            <a:r>
              <a:rPr lang="zh-CN" altLang="en-US" dirty="0">
                <a:effectLst/>
              </a:rPr>
              <a:t>信息</a:t>
            </a:r>
            <a:r>
              <a:rPr lang="zh-CN" altLang="en-US" dirty="0"/>
              <a:t>大类（计算机、电子信息、网络安全等）还是热门</a:t>
            </a:r>
            <a:endParaRPr lang="en-US" altLang="zh-CN" dirty="0"/>
          </a:p>
          <a:p>
            <a:pPr marL="742950" lvl="1" indent="-285750" algn="l">
              <a:buFont typeface="Arial" panose="020B0604020202020204" pitchFamily="34" charset="0"/>
              <a:buChar char="•"/>
            </a:pPr>
            <a:endParaRPr lang="zh-CN" altLang="en-US" dirty="0">
              <a:effectLst/>
            </a:endParaRPr>
          </a:p>
          <a:p>
            <a:pPr algn="l"/>
            <a:r>
              <a:rPr lang="zh-CN" altLang="en-US" b="1" dirty="0">
                <a:effectLst/>
              </a:rPr>
              <a:t>面试新招</a:t>
            </a:r>
            <a:r>
              <a:rPr lang="zh-CN" altLang="en-US" dirty="0">
                <a:effectLst/>
              </a:rPr>
              <a:t>：</a:t>
            </a:r>
          </a:p>
          <a:p>
            <a:pPr marL="742950" lvl="1" indent="-285750" algn="l">
              <a:buFont typeface="Arial" panose="020B0604020202020204" pitchFamily="34" charset="0"/>
              <a:buChar char="•"/>
            </a:pPr>
            <a:r>
              <a:rPr lang="en-US" altLang="zh-CN" dirty="0">
                <a:effectLst/>
              </a:rPr>
              <a:t>GPT</a:t>
            </a:r>
          </a:p>
          <a:p>
            <a:pPr marL="742950" lvl="1" indent="-285750" algn="l">
              <a:buFont typeface="Arial" panose="020B0604020202020204" pitchFamily="34" charset="0"/>
              <a:buChar char="•"/>
            </a:pPr>
            <a:endParaRPr lang="zh-CN" altLang="en-US" dirty="0">
              <a:effectLst/>
            </a:endParaRPr>
          </a:p>
          <a:p>
            <a:pPr algn="l"/>
            <a:r>
              <a:rPr lang="zh-CN" altLang="en-US" b="1" dirty="0"/>
              <a:t>求职趋势</a:t>
            </a:r>
            <a:r>
              <a:rPr lang="zh-CN" altLang="en-US" dirty="0">
                <a:effectLst/>
              </a:rPr>
              <a:t>：</a:t>
            </a:r>
          </a:p>
          <a:p>
            <a:pPr marL="742950" lvl="1" indent="-285750" algn="l">
              <a:buFont typeface="Arial" panose="020B0604020202020204" pitchFamily="34" charset="0"/>
              <a:buChar char="•"/>
            </a:pPr>
            <a:r>
              <a:rPr lang="zh-CN" altLang="en-US" dirty="0">
                <a:effectLst/>
              </a:rPr>
              <a:t>宇宙尽头还是能打</a:t>
            </a:r>
            <a:endParaRPr lang="en-US" altLang="zh-CN" dirty="0">
              <a:effectLst/>
            </a:endParaRPr>
          </a:p>
          <a:p>
            <a:pPr marL="742950" lvl="1" indent="-285750" algn="l">
              <a:buFont typeface="Arial" panose="020B0604020202020204" pitchFamily="34" charset="0"/>
              <a:buChar char="•"/>
            </a:pPr>
            <a:r>
              <a:rPr lang="zh-CN" altLang="en-US" dirty="0">
                <a:effectLst/>
              </a:rPr>
              <a:t>大厂情节</a:t>
            </a:r>
            <a:endParaRPr lang="en-US" altLang="zh-CN" dirty="0">
              <a:effectLst/>
            </a:endParaRPr>
          </a:p>
          <a:p>
            <a:pPr marL="742950" lvl="1" indent="-285750" algn="l">
              <a:buFont typeface="Arial" panose="020B0604020202020204" pitchFamily="34" charset="0"/>
              <a:buChar char="•"/>
            </a:pPr>
            <a:r>
              <a:rPr lang="zh-CN" altLang="en-US" dirty="0"/>
              <a:t>军队</a:t>
            </a:r>
            <a:endParaRPr lang="en-US" altLang="zh-CN" dirty="0"/>
          </a:p>
          <a:p>
            <a:pPr marL="742950" lvl="1" indent="-285750" algn="l">
              <a:buFont typeface="Arial" panose="020B0604020202020204" pitchFamily="34" charset="0"/>
              <a:buChar char="•"/>
            </a:pPr>
            <a:r>
              <a:rPr lang="zh-CN" altLang="en-US" dirty="0"/>
              <a:t>国内</a:t>
            </a:r>
            <a:r>
              <a:rPr lang="en-US" altLang="zh-CN" dirty="0"/>
              <a:t>/</a:t>
            </a:r>
            <a:r>
              <a:rPr lang="zh-CN" altLang="en-US" dirty="0"/>
              <a:t>国外</a:t>
            </a:r>
            <a:endParaRPr lang="zh-CN" altLang="en-US" dirty="0">
              <a:effectLst/>
            </a:endParaRPr>
          </a:p>
        </p:txBody>
      </p:sp>
    </p:spTree>
    <p:extLst>
      <p:ext uri="{BB962C8B-B14F-4D97-AF65-F5344CB8AC3E}">
        <p14:creationId xmlns:p14="http://schemas.microsoft.com/office/powerpoint/2010/main" val="2405020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8607A25-9D85-B3C6-D89B-98A873AFF588}"/>
              </a:ext>
            </a:extLst>
          </p:cNvPr>
          <p:cNvSpPr>
            <a:spLocks noGrp="1"/>
          </p:cNvSpPr>
          <p:nvPr>
            <p:ph type="body" sz="quarter" idx="10"/>
          </p:nvPr>
        </p:nvSpPr>
        <p:spPr>
          <a:xfrm>
            <a:off x="953734" y="595238"/>
            <a:ext cx="2154436" cy="387798"/>
          </a:xfrm>
        </p:spPr>
        <p:txBody>
          <a:bodyPr/>
          <a:lstStyle/>
          <a:p>
            <a:r>
              <a:rPr lang="en-US" altLang="zh-CN" dirty="0"/>
              <a:t>XR</a:t>
            </a:r>
            <a:r>
              <a:rPr lang="zh-CN" altLang="en-US" dirty="0"/>
              <a:t>认知小调研</a:t>
            </a:r>
          </a:p>
        </p:txBody>
      </p:sp>
      <p:sp>
        <p:nvSpPr>
          <p:cNvPr id="4" name="文本框 3">
            <a:extLst>
              <a:ext uri="{FF2B5EF4-FFF2-40B4-BE49-F238E27FC236}">
                <a16:creationId xmlns:a16="http://schemas.microsoft.com/office/drawing/2014/main" id="{895D6104-9450-BD49-8677-E254642A4674}"/>
              </a:ext>
            </a:extLst>
          </p:cNvPr>
          <p:cNvSpPr txBox="1"/>
          <p:nvPr/>
        </p:nvSpPr>
        <p:spPr>
          <a:xfrm>
            <a:off x="1549399" y="1966463"/>
            <a:ext cx="7587343" cy="3416320"/>
          </a:xfrm>
          <a:prstGeom prst="rect">
            <a:avLst/>
          </a:prstGeom>
          <a:noFill/>
        </p:spPr>
        <p:txBody>
          <a:bodyPr wrap="square">
            <a:spAutoFit/>
          </a:bodyPr>
          <a:lstStyle/>
          <a:p>
            <a:r>
              <a:rPr lang="zh-CN" altLang="en-US" dirty="0">
                <a:hlinkClick r:id="rId2"/>
              </a:rPr>
              <a:t>问卷：统计图表 </a:t>
            </a:r>
            <a:r>
              <a:rPr lang="en-US" altLang="zh-CN" dirty="0">
                <a:hlinkClick r:id="rId2"/>
              </a:rPr>
              <a:t>- </a:t>
            </a:r>
            <a:r>
              <a:rPr lang="zh-CN" altLang="en-US" dirty="0">
                <a:hlinkClick r:id="rId2"/>
              </a:rPr>
              <a:t>腾讯问卷 </a:t>
            </a:r>
            <a:r>
              <a:rPr lang="en-US" altLang="zh-CN" dirty="0">
                <a:hlinkClick r:id="rId2"/>
              </a:rPr>
              <a:t>(qq.com)</a:t>
            </a:r>
            <a:endParaRPr lang="en-US" altLang="zh-CN" dirty="0"/>
          </a:p>
          <a:p>
            <a:endParaRPr lang="en-US" altLang="zh-CN" dirty="0"/>
          </a:p>
          <a:p>
            <a:pPr marL="342900" indent="-342900">
              <a:buFont typeface="+mj-lt"/>
              <a:buAutoNum type="arabicPeriod"/>
            </a:pPr>
            <a:r>
              <a:rPr lang="en-US" altLang="zh-CN" dirty="0"/>
              <a:t>30%</a:t>
            </a:r>
            <a:r>
              <a:rPr lang="zh-CN" altLang="en-US" dirty="0"/>
              <a:t>对</a:t>
            </a:r>
            <a:r>
              <a:rPr lang="en-US" altLang="zh-CN" dirty="0"/>
              <a:t>XR</a:t>
            </a:r>
            <a:r>
              <a:rPr lang="zh-CN" altLang="en-US" dirty="0"/>
              <a:t>几乎不了解，大部分人通过社交媒体、商场线下体验了解，有实际体验过相关设备的人偏少。</a:t>
            </a:r>
            <a:endParaRPr lang="en-US" altLang="zh-CN" dirty="0"/>
          </a:p>
          <a:p>
            <a:pPr marL="342900" indent="-342900">
              <a:buFont typeface="+mj-lt"/>
              <a:buAutoNum type="arabicPeriod"/>
            </a:pPr>
            <a:r>
              <a:rPr lang="zh-CN" altLang="en-US" dirty="0"/>
              <a:t>对</a:t>
            </a:r>
            <a:r>
              <a:rPr lang="en-US" altLang="zh-CN" dirty="0"/>
              <a:t>XR</a:t>
            </a:r>
            <a:r>
              <a:rPr lang="zh-CN" altLang="en-US" dirty="0"/>
              <a:t>设备的主要期许还在游戏和娱乐方面，但是认为未来发展潜力会在工作、医疗等生产力方面，不仅限于娱乐。</a:t>
            </a:r>
            <a:endParaRPr lang="en-US" altLang="zh-CN" dirty="0"/>
          </a:p>
          <a:p>
            <a:pPr marL="342900" indent="-342900">
              <a:buFont typeface="+mj-lt"/>
              <a:buAutoNum type="arabicPeriod"/>
            </a:pPr>
            <a:r>
              <a:rPr lang="zh-CN" altLang="en-US" dirty="0"/>
              <a:t>主要表现为眼睛健康、舒适度和价格方面的担忧，大多人表示可能没有一个强烈的需求点。</a:t>
            </a:r>
            <a:endParaRPr lang="en-US" altLang="zh-CN" dirty="0"/>
          </a:p>
          <a:p>
            <a:pPr marL="342900" indent="-342900">
              <a:buFont typeface="+mj-lt"/>
              <a:buAutoNum type="arabicPeriod"/>
            </a:pPr>
            <a:r>
              <a:rPr lang="zh-CN" altLang="en-US" dirty="0"/>
              <a:t>认为普及的障碍主要在价格和内容不足方面，未来更希望再轻便舒适度和更丰富的内容场景做提高。</a:t>
            </a:r>
            <a:endParaRPr lang="en-US" altLang="zh-CN" dirty="0"/>
          </a:p>
          <a:p>
            <a:pPr marL="342900" indent="-342900">
              <a:buFont typeface="+mj-lt"/>
              <a:buAutoNum type="arabicPeriod"/>
            </a:pPr>
            <a:r>
              <a:rPr lang="zh-CN" altLang="en-US" dirty="0"/>
              <a:t>大部分可接受的价格范围是</a:t>
            </a:r>
            <a:r>
              <a:rPr lang="en-US" altLang="zh-CN" dirty="0"/>
              <a:t>1000-3000</a:t>
            </a:r>
            <a:r>
              <a:rPr lang="zh-CN" altLang="en-US" dirty="0"/>
              <a:t>元。</a:t>
            </a:r>
            <a:endParaRPr lang="en-US" altLang="zh-CN" dirty="0"/>
          </a:p>
          <a:p>
            <a:endParaRPr lang="en-US" altLang="zh-CN" dirty="0"/>
          </a:p>
        </p:txBody>
      </p:sp>
    </p:spTree>
    <p:extLst>
      <p:ext uri="{BB962C8B-B14F-4D97-AF65-F5344CB8AC3E}">
        <p14:creationId xmlns:p14="http://schemas.microsoft.com/office/powerpoint/2010/main" val="2596526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4B2602F1-C796-4135-B594-FFB1D4165BE4}"/>
              </a:ext>
            </a:extLst>
          </p:cNvPr>
          <p:cNvSpPr/>
          <p:nvPr/>
        </p:nvSpPr>
        <p:spPr>
          <a:xfrm flipH="1">
            <a:off x="1624931" y="3251931"/>
            <a:ext cx="9717739" cy="1090748"/>
          </a:xfrm>
          <a:prstGeom prst="rect">
            <a:avLst/>
          </a:prstGeom>
        </p:spPr>
        <p:txBody>
          <a:bodyPr wrap="square">
            <a:spAutoFit/>
          </a:bodyPr>
          <a:lstStyle/>
          <a:p>
            <a:pPr lvl="0" algn="just">
              <a:lnSpc>
                <a:spcPct val="140000"/>
              </a:lnSpc>
              <a:spcBef>
                <a:spcPts val="0"/>
              </a:spcBef>
              <a:spcAft>
                <a:spcPts val="0"/>
              </a:spcAft>
            </a:pPr>
            <a:r>
              <a:rPr lang="en-US" altLang="zh-CN" sz="1600" dirty="0">
                <a:latin typeface="+mn-ea"/>
                <a:cs typeface="微软雅黑" panose="020B0503020204020204" charset="-122"/>
                <a:sym typeface="+mn-ea"/>
              </a:rPr>
              <a:t>       </a:t>
            </a:r>
            <a:r>
              <a:rPr lang="zh-CN" altLang="en-US" sz="1600" dirty="0">
                <a:effectLst/>
                <a:latin typeface="+mn-ea"/>
                <a:cs typeface="微软雅黑" panose="020B0503020204020204" charset="-122"/>
                <a:sym typeface="+mn-ea"/>
              </a:rPr>
              <a:t>增强现实</a:t>
            </a:r>
            <a:r>
              <a:rPr lang="en-US" altLang="zh-CN" sz="1600" dirty="0">
                <a:effectLst/>
                <a:latin typeface="+mn-ea"/>
                <a:cs typeface="微软雅黑" panose="020B0503020204020204" charset="-122"/>
                <a:sym typeface="+mn-ea"/>
              </a:rPr>
              <a:t>(Augmented Reality, AR)</a:t>
            </a:r>
            <a:r>
              <a:rPr lang="zh-CN" altLang="en-US" sz="1600" dirty="0">
                <a:effectLst/>
                <a:latin typeface="+mn-ea"/>
                <a:cs typeface="微软雅黑" panose="020B0503020204020204" charset="-122"/>
                <a:sym typeface="+mn-ea"/>
              </a:rPr>
              <a:t>技术是借助光电显示技术、交互技术、传感器技术和计算机技术将计算机生成的虚拟环境与用户周围的现实环境融为一体，使用户从感官效果上确信虚拟环境是其周围真实环境的组成部分。（来自百科）</a:t>
            </a:r>
          </a:p>
        </p:txBody>
      </p:sp>
      <p:sp>
        <p:nvSpPr>
          <p:cNvPr id="9" name="文本框 8">
            <a:extLst>
              <a:ext uri="{FF2B5EF4-FFF2-40B4-BE49-F238E27FC236}">
                <a16:creationId xmlns:a16="http://schemas.microsoft.com/office/drawing/2014/main" id="{17AD2B4F-1A1F-4090-8D32-7CF112475787}"/>
              </a:ext>
            </a:extLst>
          </p:cNvPr>
          <p:cNvSpPr txBox="1"/>
          <p:nvPr/>
        </p:nvSpPr>
        <p:spPr>
          <a:xfrm>
            <a:off x="5860875" y="2279972"/>
            <a:ext cx="1245854" cy="461665"/>
          </a:xfrm>
          <a:prstGeom prst="rect">
            <a:avLst/>
          </a:prstGeom>
          <a:noFill/>
        </p:spPr>
        <p:txBody>
          <a:bodyPr wrap="none" rtlCol="0">
            <a:spAutoFit/>
          </a:bodyPr>
          <a:lstStyle/>
          <a:p>
            <a:pPr algn="ctr"/>
            <a:r>
              <a:rPr lang="en-US" altLang="zh-CN" sz="2400" b="1" dirty="0">
                <a:latin typeface="+mj-ea"/>
                <a:ea typeface="+mj-ea"/>
              </a:rPr>
              <a:t>AR</a:t>
            </a:r>
            <a:r>
              <a:rPr lang="zh-CN" altLang="en-US" sz="2400" b="1" dirty="0">
                <a:latin typeface="+mj-ea"/>
                <a:ea typeface="+mj-ea"/>
              </a:rPr>
              <a:t>概念</a:t>
            </a:r>
          </a:p>
        </p:txBody>
      </p:sp>
      <p:sp>
        <p:nvSpPr>
          <p:cNvPr id="6" name="矩形: 圆角 5">
            <a:extLst>
              <a:ext uri="{FF2B5EF4-FFF2-40B4-BE49-F238E27FC236}">
                <a16:creationId xmlns:a16="http://schemas.microsoft.com/office/drawing/2014/main" id="{AF635668-FFF0-4E3B-8896-154F22F086AE}"/>
              </a:ext>
            </a:extLst>
          </p:cNvPr>
          <p:cNvSpPr/>
          <p:nvPr/>
        </p:nvSpPr>
        <p:spPr>
          <a:xfrm>
            <a:off x="6147566" y="2879225"/>
            <a:ext cx="672468" cy="97531"/>
          </a:xfrm>
          <a:prstGeom prst="roundRect">
            <a:avLst>
              <a:gd name="adj" fmla="val 50000"/>
            </a:avLst>
          </a:prstGeom>
          <a:gradFill flip="none" rotWithShape="1">
            <a:gsLst>
              <a:gs pos="0">
                <a:schemeClr val="accent3"/>
              </a:gs>
              <a:gs pos="70000">
                <a:schemeClr val="accent3"/>
              </a:gs>
            </a:gsLst>
            <a:lin ang="5400000" scaled="1"/>
            <a:tileRect/>
          </a:gradFill>
          <a:ln>
            <a:noFill/>
          </a:ln>
          <a:effectLst>
            <a:outerShdw blurRad="1016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Tree>
    <p:extLst>
      <p:ext uri="{BB962C8B-B14F-4D97-AF65-F5344CB8AC3E}">
        <p14:creationId xmlns:p14="http://schemas.microsoft.com/office/powerpoint/2010/main" val="1663329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房间的摆设布局&#10;&#10;低可信度描述已自动生成">
            <a:extLst>
              <a:ext uri="{FF2B5EF4-FFF2-40B4-BE49-F238E27FC236}">
                <a16:creationId xmlns:a16="http://schemas.microsoft.com/office/drawing/2014/main" id="{A795E003-D398-43CD-8FCB-4DB94D4F2D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2402" y="1617784"/>
            <a:ext cx="2715936" cy="40723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10">
            <a:extLst>
              <a:ext uri="{FF2B5EF4-FFF2-40B4-BE49-F238E27FC236}">
                <a16:creationId xmlns:a16="http://schemas.microsoft.com/office/drawing/2014/main" id="{F1C478A0-9E42-43EE-88DF-C7C2BD4F5448}"/>
              </a:ext>
            </a:extLst>
          </p:cNvPr>
          <p:cNvSpPr txBox="1"/>
          <p:nvPr/>
        </p:nvSpPr>
        <p:spPr>
          <a:xfrm>
            <a:off x="5249541" y="2379685"/>
            <a:ext cx="2462534" cy="461665"/>
          </a:xfrm>
          <a:prstGeom prst="rect">
            <a:avLst/>
          </a:prstGeom>
          <a:noFill/>
        </p:spPr>
        <p:txBody>
          <a:bodyPr wrap="none" rtlCol="0">
            <a:spAutoFit/>
          </a:bodyPr>
          <a:lstStyle/>
          <a:p>
            <a:r>
              <a:rPr lang="en-US" altLang="zh-CN" sz="2400" b="1" dirty="0">
                <a:latin typeface="+mj-ea"/>
                <a:ea typeface="+mj-ea"/>
              </a:rPr>
              <a:t>AR/VR/MR/XR</a:t>
            </a:r>
            <a:endParaRPr lang="zh-CN" altLang="en-US" sz="2400" b="1" dirty="0">
              <a:latin typeface="+mj-ea"/>
              <a:ea typeface="+mj-ea"/>
            </a:endParaRPr>
          </a:p>
        </p:txBody>
      </p:sp>
      <p:sp>
        <p:nvSpPr>
          <p:cNvPr id="12" name="矩形: 圆角 11">
            <a:extLst>
              <a:ext uri="{FF2B5EF4-FFF2-40B4-BE49-F238E27FC236}">
                <a16:creationId xmlns:a16="http://schemas.microsoft.com/office/drawing/2014/main" id="{859A5CFB-63C3-450D-82E3-BF4B76593001}"/>
              </a:ext>
            </a:extLst>
          </p:cNvPr>
          <p:cNvSpPr/>
          <p:nvPr/>
        </p:nvSpPr>
        <p:spPr>
          <a:xfrm>
            <a:off x="5357945" y="3030084"/>
            <a:ext cx="672468" cy="97531"/>
          </a:xfrm>
          <a:prstGeom prst="roundRect">
            <a:avLst>
              <a:gd name="adj" fmla="val 50000"/>
            </a:avLst>
          </a:prstGeom>
          <a:gradFill flip="none" rotWithShape="1">
            <a:gsLst>
              <a:gs pos="0">
                <a:schemeClr val="accent3"/>
              </a:gs>
              <a:gs pos="70000">
                <a:schemeClr val="accent3"/>
              </a:gs>
            </a:gsLst>
            <a:lin ang="5400000" scaled="1"/>
            <a:tileRect/>
          </a:gradFill>
          <a:ln>
            <a:noFill/>
          </a:ln>
          <a:effectLst>
            <a:outerShdw blurRad="101600" dir="3000000" algn="ctr" rotWithShape="0">
              <a:schemeClr val="accent1">
                <a:lumMod val="50000"/>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4" name="矩形 13">
            <a:extLst>
              <a:ext uri="{FF2B5EF4-FFF2-40B4-BE49-F238E27FC236}">
                <a16:creationId xmlns:a16="http://schemas.microsoft.com/office/drawing/2014/main" id="{5351A15A-6BB9-4098-9EB4-D6B7F15B915E}"/>
              </a:ext>
            </a:extLst>
          </p:cNvPr>
          <p:cNvSpPr/>
          <p:nvPr/>
        </p:nvSpPr>
        <p:spPr>
          <a:xfrm>
            <a:off x="5249541" y="3653968"/>
            <a:ext cx="6159264" cy="1250022"/>
          </a:xfrm>
          <a:prstGeom prst="rect">
            <a:avLst/>
          </a:prstGeom>
        </p:spPr>
        <p:txBody>
          <a:bodyPr wrap="square">
            <a:spAutoFit/>
          </a:bodyPr>
          <a:lstStyle/>
          <a:p>
            <a:pPr algn="just">
              <a:lnSpc>
                <a:spcPct val="120000"/>
              </a:lnSpc>
            </a:pPr>
            <a:r>
              <a:rPr lang="en-US" altLang="zh-CN" sz="1600" dirty="0">
                <a:solidFill>
                  <a:srgbClr val="0E301D"/>
                </a:solidFill>
                <a:latin typeface="+mn-ea"/>
              </a:rPr>
              <a:t>AR</a:t>
            </a:r>
            <a:r>
              <a:rPr lang="zh-CN" altLang="en-US" sz="1600" dirty="0">
                <a:solidFill>
                  <a:srgbClr val="0E301D"/>
                </a:solidFill>
                <a:latin typeface="+mn-ea"/>
              </a:rPr>
              <a:t>：</a:t>
            </a:r>
            <a:r>
              <a:rPr lang="zh-CN" altLang="en-US" sz="1600" dirty="0"/>
              <a:t>在现实世界的基础上叠加数字内容。</a:t>
            </a:r>
            <a:endParaRPr lang="en-US" altLang="zh-CN" sz="1600" dirty="0">
              <a:solidFill>
                <a:schemeClr val="bg1">
                  <a:lumMod val="65000"/>
                </a:schemeClr>
              </a:solidFill>
              <a:latin typeface="+mn-ea"/>
            </a:endParaRPr>
          </a:p>
          <a:p>
            <a:pPr algn="just">
              <a:lnSpc>
                <a:spcPct val="120000"/>
              </a:lnSpc>
            </a:pPr>
            <a:r>
              <a:rPr lang="en-US" altLang="zh-CN" sz="1600" dirty="0">
                <a:latin typeface="+mn-ea"/>
              </a:rPr>
              <a:t>VR</a:t>
            </a:r>
            <a:r>
              <a:rPr lang="zh-CN" altLang="en-US" sz="1600" dirty="0">
                <a:latin typeface="+mn-ea"/>
              </a:rPr>
              <a:t>：</a:t>
            </a:r>
            <a:r>
              <a:rPr lang="zh-CN" altLang="en-US" sz="1600" dirty="0"/>
              <a:t>完全虚拟的环境，替代现实世界的感官输入。</a:t>
            </a:r>
            <a:endParaRPr lang="en-US" altLang="zh-CN" sz="1600" dirty="0">
              <a:latin typeface="+mn-ea"/>
            </a:endParaRPr>
          </a:p>
          <a:p>
            <a:pPr algn="just">
              <a:lnSpc>
                <a:spcPct val="120000"/>
              </a:lnSpc>
            </a:pPr>
            <a:r>
              <a:rPr lang="en-US" altLang="zh-CN" sz="1600" dirty="0">
                <a:latin typeface="+mn-ea"/>
              </a:rPr>
              <a:t>MR</a:t>
            </a:r>
            <a:r>
              <a:rPr lang="zh-CN" altLang="en-US" sz="1600" dirty="0">
                <a:latin typeface="+mn-ea"/>
              </a:rPr>
              <a:t>：</a:t>
            </a:r>
            <a:r>
              <a:rPr lang="zh-CN" altLang="en-US" sz="1600" dirty="0"/>
              <a:t>融合现实和虚拟世界，允许虚拟内容与现实环境进行交互。</a:t>
            </a:r>
            <a:endParaRPr lang="en-US" altLang="zh-CN" sz="1600" dirty="0">
              <a:latin typeface="+mn-ea"/>
            </a:endParaRPr>
          </a:p>
          <a:p>
            <a:pPr algn="just">
              <a:lnSpc>
                <a:spcPct val="120000"/>
              </a:lnSpc>
            </a:pPr>
            <a:r>
              <a:rPr lang="en-US" altLang="zh-CN" sz="1600" dirty="0">
                <a:latin typeface="+mn-ea"/>
              </a:rPr>
              <a:t>XR</a:t>
            </a:r>
            <a:r>
              <a:rPr lang="zh-CN" altLang="en-US" sz="1600" dirty="0">
                <a:latin typeface="+mn-ea"/>
              </a:rPr>
              <a:t>：</a:t>
            </a:r>
            <a:r>
              <a:rPr lang="en-US" altLang="zh-CN" sz="1600" dirty="0">
                <a:latin typeface="+mn-ea"/>
              </a:rPr>
              <a:t>AR</a:t>
            </a:r>
            <a:r>
              <a:rPr lang="zh-CN" altLang="en-US" sz="1600" dirty="0">
                <a:latin typeface="+mn-ea"/>
              </a:rPr>
              <a:t>、</a:t>
            </a:r>
            <a:r>
              <a:rPr lang="en-US" altLang="zh-CN" sz="1600" dirty="0">
                <a:latin typeface="+mn-ea"/>
              </a:rPr>
              <a:t>VR</a:t>
            </a:r>
            <a:r>
              <a:rPr lang="zh-CN" altLang="en-US" sz="1600" dirty="0">
                <a:latin typeface="+mn-ea"/>
              </a:rPr>
              <a:t>、</a:t>
            </a:r>
            <a:r>
              <a:rPr lang="en-US" altLang="zh-CN" sz="1600" dirty="0">
                <a:latin typeface="+mn-ea"/>
              </a:rPr>
              <a:t>MR</a:t>
            </a:r>
            <a:r>
              <a:rPr lang="zh-CN" altLang="en-US" sz="1600" dirty="0">
                <a:latin typeface="+mn-ea"/>
              </a:rPr>
              <a:t>的统称，涵盖所有结合虚拟与现实的技术。</a:t>
            </a:r>
            <a:endParaRPr lang="zh-CN" altLang="en-US" sz="1600" dirty="0"/>
          </a:p>
        </p:txBody>
      </p:sp>
    </p:spTree>
    <p:extLst>
      <p:ext uri="{BB962C8B-B14F-4D97-AF65-F5344CB8AC3E}">
        <p14:creationId xmlns:p14="http://schemas.microsoft.com/office/powerpoint/2010/main" val="917482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a:extLst>
              <a:ext uri="{FF2B5EF4-FFF2-40B4-BE49-F238E27FC236}">
                <a16:creationId xmlns:a16="http://schemas.microsoft.com/office/drawing/2014/main" id="{7AC26975-C4BF-4A1D-AC0A-9F082068055D}"/>
              </a:ext>
            </a:extLst>
          </p:cNvPr>
          <p:cNvSpPr txBox="1"/>
          <p:nvPr/>
        </p:nvSpPr>
        <p:spPr>
          <a:xfrm>
            <a:off x="2239298" y="4289708"/>
            <a:ext cx="1723549" cy="400110"/>
          </a:xfrm>
          <a:prstGeom prst="rect">
            <a:avLst/>
          </a:prstGeom>
          <a:noFill/>
        </p:spPr>
        <p:txBody>
          <a:bodyPr wrap="none" rtlCol="0">
            <a:spAutoFit/>
          </a:bodyPr>
          <a:lstStyle/>
          <a:p>
            <a:r>
              <a:rPr lang="zh-CN" altLang="en-US" sz="2000" b="1" dirty="0">
                <a:solidFill>
                  <a:schemeClr val="bg1"/>
                </a:solidFill>
                <a:latin typeface="+mj-ea"/>
                <a:ea typeface="+mj-ea"/>
              </a:rPr>
              <a:t>小说中的描述</a:t>
            </a:r>
          </a:p>
        </p:txBody>
      </p:sp>
      <p:sp>
        <p:nvSpPr>
          <p:cNvPr id="15" name="文本框 14">
            <a:extLst>
              <a:ext uri="{FF2B5EF4-FFF2-40B4-BE49-F238E27FC236}">
                <a16:creationId xmlns:a16="http://schemas.microsoft.com/office/drawing/2014/main" id="{4890C298-9FC7-4927-86CC-8B66FBE76CCF}"/>
              </a:ext>
            </a:extLst>
          </p:cNvPr>
          <p:cNvSpPr txBox="1"/>
          <p:nvPr/>
        </p:nvSpPr>
        <p:spPr>
          <a:xfrm>
            <a:off x="2239298" y="4897150"/>
            <a:ext cx="3531514" cy="1023037"/>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l">
              <a:lnSpc>
                <a:spcPct val="130000"/>
              </a:lnSpc>
            </a:pPr>
            <a:r>
              <a:rPr lang="en-US" altLang="zh-CN" sz="1600" dirty="0">
                <a:solidFill>
                  <a:schemeClr val="bg1"/>
                </a:solidFill>
                <a:effectLst/>
                <a:latin typeface="+mn-ea"/>
                <a:ea typeface="+mn-ea"/>
              </a:rPr>
              <a:t>1901</a:t>
            </a:r>
            <a:r>
              <a:rPr lang="zh-CN" altLang="en-US" sz="1600" dirty="0">
                <a:solidFill>
                  <a:schemeClr val="bg1"/>
                </a:solidFill>
                <a:effectLst/>
                <a:latin typeface="+mn-ea"/>
                <a:ea typeface="+mn-ea"/>
              </a:rPr>
              <a:t>年，</a:t>
            </a:r>
            <a:r>
              <a:rPr lang="en-US" altLang="zh-CN" sz="1600" dirty="0">
                <a:solidFill>
                  <a:schemeClr val="bg1"/>
                </a:solidFill>
                <a:effectLst/>
                <a:latin typeface="+mn-ea"/>
                <a:ea typeface="+mn-ea"/>
              </a:rPr>
              <a:t>《</a:t>
            </a:r>
            <a:r>
              <a:rPr lang="zh-CN" altLang="en-US" sz="1600" dirty="0">
                <a:solidFill>
                  <a:schemeClr val="bg1"/>
                </a:solidFill>
                <a:effectLst/>
                <a:latin typeface="+mn-ea"/>
                <a:ea typeface="+mn-ea"/>
              </a:rPr>
              <a:t>绿野仙踪</a:t>
            </a:r>
            <a:r>
              <a:rPr lang="en-US" altLang="zh-CN" sz="1600" dirty="0">
                <a:solidFill>
                  <a:schemeClr val="bg1"/>
                </a:solidFill>
                <a:effectLst/>
                <a:latin typeface="+mn-ea"/>
                <a:ea typeface="+mn-ea"/>
              </a:rPr>
              <a:t>》</a:t>
            </a:r>
            <a:r>
              <a:rPr lang="zh-CN" altLang="en-US" sz="1600" dirty="0">
                <a:solidFill>
                  <a:schemeClr val="bg1"/>
                </a:solidFill>
                <a:effectLst/>
                <a:latin typeface="+mn-ea"/>
                <a:ea typeface="+mn-ea"/>
              </a:rPr>
              <a:t>的作者莱曼</a:t>
            </a:r>
            <a:r>
              <a:rPr lang="en-US" altLang="zh-CN" sz="1600" dirty="0">
                <a:solidFill>
                  <a:schemeClr val="bg1"/>
                </a:solidFill>
                <a:effectLst/>
                <a:latin typeface="+mn-ea"/>
                <a:ea typeface="+mn-ea"/>
              </a:rPr>
              <a:t>·</a:t>
            </a:r>
            <a:r>
              <a:rPr lang="zh-CN" altLang="en-US" sz="1600" dirty="0">
                <a:solidFill>
                  <a:schemeClr val="bg1"/>
                </a:solidFill>
                <a:effectLst/>
                <a:latin typeface="+mn-ea"/>
                <a:ea typeface="+mn-ea"/>
              </a:rPr>
              <a:t>弗兰克</a:t>
            </a:r>
            <a:r>
              <a:rPr lang="en-US" altLang="zh-CN" sz="1600" dirty="0">
                <a:solidFill>
                  <a:schemeClr val="bg1"/>
                </a:solidFill>
                <a:effectLst/>
                <a:latin typeface="+mn-ea"/>
                <a:ea typeface="+mn-ea"/>
              </a:rPr>
              <a:t>·</a:t>
            </a:r>
            <a:r>
              <a:rPr lang="zh-CN" altLang="en-US" sz="1600" dirty="0">
                <a:solidFill>
                  <a:schemeClr val="bg1"/>
                </a:solidFill>
                <a:effectLst/>
                <a:latin typeface="+mn-ea"/>
                <a:ea typeface="+mn-ea"/>
              </a:rPr>
              <a:t>鲍姆在科幻小说</a:t>
            </a:r>
            <a:r>
              <a:rPr lang="en-US" altLang="zh-CN" sz="1600" dirty="0">
                <a:solidFill>
                  <a:schemeClr val="bg1"/>
                </a:solidFill>
                <a:effectLst/>
                <a:latin typeface="+mn-ea"/>
                <a:ea typeface="+mn-ea"/>
              </a:rPr>
              <a:t>《The Master Key》</a:t>
            </a:r>
            <a:r>
              <a:rPr lang="zh-CN" altLang="en-US" sz="1600" dirty="0">
                <a:solidFill>
                  <a:schemeClr val="bg1"/>
                </a:solidFill>
                <a:effectLst/>
                <a:latin typeface="+mn-ea"/>
                <a:ea typeface="+mn-ea"/>
              </a:rPr>
              <a:t>中首次描绘了</a:t>
            </a:r>
            <a:r>
              <a:rPr lang="en-US" altLang="zh-CN" sz="1600" dirty="0">
                <a:solidFill>
                  <a:schemeClr val="bg1"/>
                </a:solidFill>
                <a:effectLst/>
                <a:latin typeface="+mn-ea"/>
                <a:ea typeface="+mn-ea"/>
              </a:rPr>
              <a:t>AR</a:t>
            </a:r>
            <a:r>
              <a:rPr lang="zh-CN" altLang="en-US" sz="1600" dirty="0">
                <a:solidFill>
                  <a:schemeClr val="bg1"/>
                </a:solidFill>
                <a:effectLst/>
                <a:latin typeface="+mn-ea"/>
                <a:ea typeface="+mn-ea"/>
              </a:rPr>
              <a:t>应用场景。</a:t>
            </a:r>
          </a:p>
        </p:txBody>
      </p:sp>
      <p:sp>
        <p:nvSpPr>
          <p:cNvPr id="16" name="矩形: 圆角 15">
            <a:extLst>
              <a:ext uri="{FF2B5EF4-FFF2-40B4-BE49-F238E27FC236}">
                <a16:creationId xmlns:a16="http://schemas.microsoft.com/office/drawing/2014/main" id="{CFEA59AD-6119-47FB-AF7D-18AF7888254D}"/>
              </a:ext>
            </a:extLst>
          </p:cNvPr>
          <p:cNvSpPr/>
          <p:nvPr/>
        </p:nvSpPr>
        <p:spPr>
          <a:xfrm>
            <a:off x="2343900" y="4771143"/>
            <a:ext cx="672468" cy="65464"/>
          </a:xfrm>
          <a:prstGeom prst="roundRect">
            <a:avLst>
              <a:gd name="adj" fmla="val 50000"/>
            </a:avLst>
          </a:prstGeom>
          <a:solidFill>
            <a:schemeClr val="bg1"/>
          </a:solidFill>
          <a:ln>
            <a:noFill/>
          </a:ln>
          <a:effectLst>
            <a:outerShdw blurRad="101600" dist="38100" dir="3000000" algn="ctr" rotWithShape="0">
              <a:srgbClr val="FCA2BA">
                <a:alpha val="3882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17" name="文本框 16">
            <a:extLst>
              <a:ext uri="{FF2B5EF4-FFF2-40B4-BE49-F238E27FC236}">
                <a16:creationId xmlns:a16="http://schemas.microsoft.com/office/drawing/2014/main" id="{1A0AF694-CE73-4AE1-944A-D2ECA2597B2B}"/>
              </a:ext>
            </a:extLst>
          </p:cNvPr>
          <p:cNvSpPr txBox="1"/>
          <p:nvPr/>
        </p:nvSpPr>
        <p:spPr>
          <a:xfrm>
            <a:off x="6468398" y="4289708"/>
            <a:ext cx="1838965" cy="400110"/>
          </a:xfrm>
          <a:prstGeom prst="rect">
            <a:avLst/>
          </a:prstGeom>
          <a:noFill/>
        </p:spPr>
        <p:txBody>
          <a:bodyPr wrap="none" rtlCol="0">
            <a:spAutoFit/>
          </a:bodyPr>
          <a:lstStyle/>
          <a:p>
            <a:r>
              <a:rPr lang="zh-CN" altLang="en-US" sz="2000" b="1" dirty="0">
                <a:solidFill>
                  <a:schemeClr val="bg1"/>
                </a:solidFill>
                <a:latin typeface="+mj-ea"/>
                <a:ea typeface="+mj-ea"/>
              </a:rPr>
              <a:t>第一个</a:t>
            </a:r>
            <a:r>
              <a:rPr lang="en-US" altLang="zh-CN" sz="2000" b="1" dirty="0">
                <a:solidFill>
                  <a:schemeClr val="bg1"/>
                </a:solidFill>
                <a:latin typeface="+mj-ea"/>
                <a:ea typeface="+mj-ea"/>
              </a:rPr>
              <a:t>AR</a:t>
            </a:r>
            <a:r>
              <a:rPr lang="zh-CN" altLang="en-US" sz="2000" b="1" dirty="0">
                <a:solidFill>
                  <a:schemeClr val="bg1"/>
                </a:solidFill>
                <a:latin typeface="+mj-ea"/>
                <a:ea typeface="+mj-ea"/>
              </a:rPr>
              <a:t>系统</a:t>
            </a:r>
          </a:p>
        </p:txBody>
      </p:sp>
      <p:sp>
        <p:nvSpPr>
          <p:cNvPr id="18" name="文本框 17">
            <a:extLst>
              <a:ext uri="{FF2B5EF4-FFF2-40B4-BE49-F238E27FC236}">
                <a16:creationId xmlns:a16="http://schemas.microsoft.com/office/drawing/2014/main" id="{1454DFBD-ECAC-4401-863B-483122DAB94E}"/>
              </a:ext>
            </a:extLst>
          </p:cNvPr>
          <p:cNvSpPr txBox="1"/>
          <p:nvPr/>
        </p:nvSpPr>
        <p:spPr>
          <a:xfrm>
            <a:off x="6468398" y="4897150"/>
            <a:ext cx="3531514" cy="1343125"/>
          </a:xfrm>
          <a:prstGeom prst="rect">
            <a:avLst/>
          </a:prstGeom>
          <a:noFill/>
        </p:spPr>
        <p:txBody>
          <a:bodyPr wrap="square">
            <a:spAutoFit/>
          </a:bodyPr>
          <a:lstStyle>
            <a:defPPr>
              <a:defRPr lang="zh-CN"/>
            </a:defPPr>
            <a:lvl1pPr algn="dist">
              <a:defRPr sz="5400">
                <a:gradFill>
                  <a:gsLst>
                    <a:gs pos="100000">
                      <a:schemeClr val="accent2">
                        <a:lumMod val="60000"/>
                        <a:lumOff val="40000"/>
                      </a:schemeClr>
                    </a:gs>
                    <a:gs pos="45000">
                      <a:schemeClr val="bg1"/>
                    </a:gs>
                  </a:gsLst>
                  <a:lin ang="5400000" scaled="1"/>
                </a:gradFill>
                <a:effectLst>
                  <a:outerShdw blurRad="50800" dist="38100" dir="5400000" algn="t" rotWithShape="0">
                    <a:schemeClr val="accent2">
                      <a:lumMod val="50000"/>
                      <a:alpha val="40000"/>
                    </a:schemeClr>
                  </a:outerShdw>
                </a:effectLst>
                <a:latin typeface="阿里巴巴普惠体 B" panose="00020600040101010101" pitchFamily="18" charset="-122"/>
                <a:ea typeface="阿里巴巴普惠体 B" panose="00020600040101010101" pitchFamily="18" charset="-122"/>
                <a:cs typeface="阿里巴巴普惠体 B" panose="00020600040101010101" pitchFamily="18" charset="-122"/>
              </a:defRPr>
            </a:lvl1pPr>
          </a:lstStyle>
          <a:p>
            <a:pPr algn="l">
              <a:lnSpc>
                <a:spcPct val="130000"/>
              </a:lnSpc>
            </a:pPr>
            <a:r>
              <a:rPr lang="en-US" altLang="zh-CN" sz="1600" dirty="0">
                <a:solidFill>
                  <a:schemeClr val="bg1"/>
                </a:solidFill>
                <a:effectLst/>
                <a:latin typeface="+mn-ea"/>
                <a:ea typeface="+mn-ea"/>
              </a:rPr>
              <a:t>1968</a:t>
            </a:r>
            <a:r>
              <a:rPr lang="zh-CN" altLang="en-US" sz="1600" dirty="0">
                <a:solidFill>
                  <a:schemeClr val="bg1"/>
                </a:solidFill>
                <a:effectLst/>
                <a:latin typeface="+mn-ea"/>
                <a:ea typeface="+mn-ea"/>
              </a:rPr>
              <a:t>年，计算机图形学之父</a:t>
            </a:r>
            <a:r>
              <a:rPr lang="en-US" altLang="zh-CN" sz="1600" dirty="0" err="1">
                <a:solidFill>
                  <a:schemeClr val="bg1"/>
                </a:solidFill>
                <a:effectLst/>
                <a:latin typeface="+mn-ea"/>
                <a:ea typeface="+mn-ea"/>
              </a:rPr>
              <a:t>IvanSutherland</a:t>
            </a:r>
            <a:r>
              <a:rPr lang="zh-CN" altLang="en-US" sz="1600" dirty="0">
                <a:solidFill>
                  <a:schemeClr val="bg1"/>
                </a:solidFill>
                <a:effectLst/>
                <a:latin typeface="+mn-ea"/>
                <a:ea typeface="+mn-ea"/>
              </a:rPr>
              <a:t>领导开发了一套名为“</a:t>
            </a:r>
            <a:r>
              <a:rPr lang="en-US" altLang="zh-CN" sz="1600" dirty="0">
                <a:solidFill>
                  <a:schemeClr val="bg1"/>
                </a:solidFill>
                <a:effectLst/>
                <a:latin typeface="+mn-ea"/>
                <a:ea typeface="+mn-ea"/>
              </a:rPr>
              <a:t>The Sword of Damocles” </a:t>
            </a:r>
            <a:r>
              <a:rPr lang="zh-CN" altLang="en-US" sz="1600" dirty="0">
                <a:solidFill>
                  <a:schemeClr val="bg1"/>
                </a:solidFill>
                <a:effectLst/>
                <a:latin typeface="+mn-ea"/>
                <a:ea typeface="+mn-ea"/>
              </a:rPr>
              <a:t>（达摩克利斯之剑）的显示系统。</a:t>
            </a:r>
          </a:p>
        </p:txBody>
      </p:sp>
      <p:sp>
        <p:nvSpPr>
          <p:cNvPr id="19" name="矩形: 圆角 18">
            <a:extLst>
              <a:ext uri="{FF2B5EF4-FFF2-40B4-BE49-F238E27FC236}">
                <a16:creationId xmlns:a16="http://schemas.microsoft.com/office/drawing/2014/main" id="{A05B1526-0163-47A7-A454-1ADEA7D352FC}"/>
              </a:ext>
            </a:extLst>
          </p:cNvPr>
          <p:cNvSpPr/>
          <p:nvPr/>
        </p:nvSpPr>
        <p:spPr>
          <a:xfrm>
            <a:off x="6573000" y="4771143"/>
            <a:ext cx="672468" cy="65464"/>
          </a:xfrm>
          <a:prstGeom prst="roundRect">
            <a:avLst>
              <a:gd name="adj" fmla="val 50000"/>
            </a:avLst>
          </a:prstGeom>
          <a:solidFill>
            <a:schemeClr val="bg1"/>
          </a:solidFill>
          <a:ln>
            <a:noFill/>
          </a:ln>
          <a:effectLst>
            <a:outerShdw blurRad="101600" dist="38100" dir="3000000" algn="ctr" rotWithShape="0">
              <a:srgbClr val="FCA2BA">
                <a:alpha val="3882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 name="文本占位符 2">
            <a:extLst>
              <a:ext uri="{FF2B5EF4-FFF2-40B4-BE49-F238E27FC236}">
                <a16:creationId xmlns:a16="http://schemas.microsoft.com/office/drawing/2014/main" id="{C85B59E8-AA55-44DE-95AB-2151ACDDFC3E}"/>
              </a:ext>
            </a:extLst>
          </p:cNvPr>
          <p:cNvSpPr>
            <a:spLocks noGrp="1"/>
          </p:cNvSpPr>
          <p:nvPr>
            <p:ph type="body" sz="quarter" idx="10"/>
          </p:nvPr>
        </p:nvSpPr>
        <p:spPr>
          <a:xfrm>
            <a:off x="906408" y="667810"/>
            <a:ext cx="1436291" cy="387798"/>
          </a:xfrm>
          <a:prstGeom prst="rect">
            <a:avLst/>
          </a:prstGeom>
        </p:spPr>
        <p:txBody>
          <a:bodyPr>
            <a:spAutoFit/>
          </a:bodyPr>
          <a:lstStyle/>
          <a:p>
            <a:r>
              <a:rPr lang="zh-CN" altLang="en-US" dirty="0"/>
              <a:t>发展历史</a:t>
            </a:r>
            <a:endParaRPr lang="zh-CN" altLang="en-US" sz="2800" b="1" dirty="0">
              <a:latin typeface="+mj-ea"/>
              <a:ea typeface="+mj-ea"/>
            </a:endParaRPr>
          </a:p>
        </p:txBody>
      </p:sp>
      <p:pic>
        <p:nvPicPr>
          <p:cNvPr id="1026" name="Picture 2">
            <a:extLst>
              <a:ext uri="{FF2B5EF4-FFF2-40B4-BE49-F238E27FC236}">
                <a16:creationId xmlns:a16="http://schemas.microsoft.com/office/drawing/2014/main" id="{5D6BF3E2-E611-D0D7-8449-FD4EB7B7F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072" y="1656288"/>
            <a:ext cx="1603829" cy="2370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0810A77-78F6-ABDB-9A3F-F8A1BB31B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9585" y="1825291"/>
            <a:ext cx="3789140" cy="203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125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B950191-59C1-D0A8-1BC7-938F88ABA562}"/>
              </a:ext>
            </a:extLst>
          </p:cNvPr>
          <p:cNvSpPr>
            <a:spLocks noGrp="1"/>
          </p:cNvSpPr>
          <p:nvPr>
            <p:ph type="body" sz="quarter" idx="10"/>
          </p:nvPr>
        </p:nvSpPr>
        <p:spPr/>
        <p:txBody>
          <a:bodyPr/>
          <a:lstStyle/>
          <a:p>
            <a:r>
              <a:rPr lang="zh-CN" altLang="en-US" dirty="0"/>
              <a:t>发展历史</a:t>
            </a:r>
          </a:p>
        </p:txBody>
      </p:sp>
      <p:sp>
        <p:nvSpPr>
          <p:cNvPr id="3" name="文本框 2">
            <a:extLst>
              <a:ext uri="{FF2B5EF4-FFF2-40B4-BE49-F238E27FC236}">
                <a16:creationId xmlns:a16="http://schemas.microsoft.com/office/drawing/2014/main" id="{C74EF65C-C1A5-392B-41A9-4A744B3D738E}"/>
              </a:ext>
            </a:extLst>
          </p:cNvPr>
          <p:cNvSpPr txBox="1"/>
          <p:nvPr/>
        </p:nvSpPr>
        <p:spPr>
          <a:xfrm>
            <a:off x="1624552" y="1923142"/>
            <a:ext cx="7336971" cy="2862322"/>
          </a:xfrm>
          <a:prstGeom prst="rect">
            <a:avLst/>
          </a:prstGeom>
          <a:noFill/>
        </p:spPr>
        <p:txBody>
          <a:bodyPr wrap="square" rtlCol="0">
            <a:spAutoFit/>
          </a:bodyPr>
          <a:lstStyle/>
          <a:p>
            <a:r>
              <a:rPr lang="en-US" altLang="zh-CN" dirty="0"/>
              <a:t>1992----</a:t>
            </a:r>
            <a:r>
              <a:rPr lang="zh-CN" altLang="en-US" dirty="0"/>
              <a:t>第一次提出</a:t>
            </a:r>
            <a:r>
              <a:rPr lang="en-US" altLang="zh-CN" dirty="0"/>
              <a:t>AR</a:t>
            </a:r>
            <a:r>
              <a:rPr lang="zh-CN" altLang="en-US" dirty="0"/>
              <a:t>概念。</a:t>
            </a:r>
            <a:endParaRPr lang="en-US" altLang="zh-CN" dirty="0"/>
          </a:p>
          <a:p>
            <a:endParaRPr lang="en-US" altLang="zh-CN" dirty="0"/>
          </a:p>
          <a:p>
            <a:r>
              <a:rPr lang="en-US" altLang="zh-CN" dirty="0"/>
              <a:t>1997----</a:t>
            </a:r>
            <a:r>
              <a:rPr lang="zh-CN" altLang="en-US" dirty="0"/>
              <a:t>第一次确定</a:t>
            </a:r>
            <a:r>
              <a:rPr lang="en-US" altLang="zh-CN" dirty="0"/>
              <a:t>AR</a:t>
            </a:r>
            <a:r>
              <a:rPr lang="zh-CN" altLang="en-US" dirty="0"/>
              <a:t>定义。</a:t>
            </a:r>
            <a:endParaRPr lang="en-US" altLang="zh-CN" dirty="0"/>
          </a:p>
          <a:p>
            <a:endParaRPr lang="en-US" altLang="zh-CN" dirty="0"/>
          </a:p>
          <a:p>
            <a:r>
              <a:rPr lang="en-US" altLang="zh-CN" dirty="0"/>
              <a:t>1999----</a:t>
            </a:r>
            <a:r>
              <a:rPr lang="zh-CN" altLang="en-US" dirty="0"/>
              <a:t>第一个</a:t>
            </a:r>
            <a:r>
              <a:rPr lang="en-US" altLang="zh-CN" dirty="0"/>
              <a:t>AR</a:t>
            </a:r>
            <a:r>
              <a:rPr lang="zh-CN" altLang="en-US" dirty="0"/>
              <a:t>开源框架。</a:t>
            </a:r>
            <a:endParaRPr lang="en-US" altLang="zh-CN" dirty="0"/>
          </a:p>
          <a:p>
            <a:endParaRPr lang="en-US" altLang="zh-CN" dirty="0"/>
          </a:p>
          <a:p>
            <a:r>
              <a:rPr lang="en-US" altLang="zh-CN" dirty="0"/>
              <a:t>2000----</a:t>
            </a:r>
            <a:r>
              <a:rPr lang="zh-CN" altLang="en-US" dirty="0"/>
              <a:t>几何光波导技术。</a:t>
            </a:r>
            <a:endParaRPr lang="en-US" altLang="zh-CN" dirty="0"/>
          </a:p>
          <a:p>
            <a:endParaRPr lang="en-US" altLang="zh-CN" dirty="0"/>
          </a:p>
          <a:p>
            <a:r>
              <a:rPr lang="en-US" altLang="zh-CN" dirty="0"/>
              <a:t>2005----</a:t>
            </a:r>
            <a:r>
              <a:rPr lang="zh-CN" altLang="en-US" dirty="0"/>
              <a:t>衍射光波导技术。</a:t>
            </a:r>
            <a:endParaRPr lang="en-US" altLang="zh-CN" dirty="0"/>
          </a:p>
          <a:p>
            <a:endParaRPr lang="zh-CN" altLang="en-US" dirty="0"/>
          </a:p>
        </p:txBody>
      </p:sp>
    </p:spTree>
    <p:extLst>
      <p:ext uri="{BB962C8B-B14F-4D97-AF65-F5344CB8AC3E}">
        <p14:creationId xmlns:p14="http://schemas.microsoft.com/office/powerpoint/2010/main" val="3106408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1E389D7-7626-29B1-B91E-039BA1E6D9B8}"/>
              </a:ext>
            </a:extLst>
          </p:cNvPr>
          <p:cNvSpPr>
            <a:spLocks noGrp="1"/>
          </p:cNvSpPr>
          <p:nvPr>
            <p:ph type="body" sz="quarter" idx="10"/>
          </p:nvPr>
        </p:nvSpPr>
        <p:spPr/>
        <p:txBody>
          <a:bodyPr/>
          <a:lstStyle/>
          <a:p>
            <a:r>
              <a:rPr lang="zh-CN" altLang="en-US" dirty="0"/>
              <a:t>发展历史</a:t>
            </a:r>
          </a:p>
        </p:txBody>
      </p:sp>
      <p:pic>
        <p:nvPicPr>
          <p:cNvPr id="6" name="图片 5">
            <a:extLst>
              <a:ext uri="{FF2B5EF4-FFF2-40B4-BE49-F238E27FC236}">
                <a16:creationId xmlns:a16="http://schemas.microsoft.com/office/drawing/2014/main" id="{A0214083-2A5C-ED94-4E96-4AAC06F2A0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389" y="1355396"/>
            <a:ext cx="4343497" cy="2894534"/>
          </a:xfrm>
          <a:prstGeom prst="rect">
            <a:avLst/>
          </a:prstGeom>
        </p:spPr>
      </p:pic>
      <p:pic>
        <p:nvPicPr>
          <p:cNvPr id="2053" name="Picture 5">
            <a:extLst>
              <a:ext uri="{FF2B5EF4-FFF2-40B4-BE49-F238E27FC236}">
                <a16:creationId xmlns:a16="http://schemas.microsoft.com/office/drawing/2014/main" id="{AC9FFAD5-FA00-3C36-753D-1138F4456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732" y="1355396"/>
            <a:ext cx="5201489" cy="289453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7A0FA863-409D-2B5B-E68D-17C036B1DD81}"/>
              </a:ext>
            </a:extLst>
          </p:cNvPr>
          <p:cNvSpPr txBox="1"/>
          <p:nvPr/>
        </p:nvSpPr>
        <p:spPr>
          <a:xfrm>
            <a:off x="968732" y="4851791"/>
            <a:ext cx="5138057" cy="369332"/>
          </a:xfrm>
          <a:prstGeom prst="rect">
            <a:avLst/>
          </a:prstGeom>
          <a:noFill/>
        </p:spPr>
        <p:txBody>
          <a:bodyPr wrap="square" rtlCol="0">
            <a:spAutoFit/>
          </a:bodyPr>
          <a:lstStyle/>
          <a:p>
            <a:r>
              <a:rPr lang="en-US" altLang="zh-CN" dirty="0"/>
              <a:t>2012----</a:t>
            </a:r>
            <a:r>
              <a:rPr lang="zh-CN" altLang="en-US" dirty="0"/>
              <a:t>第一款</a:t>
            </a:r>
            <a:r>
              <a:rPr lang="en-US" altLang="zh-CN" dirty="0"/>
              <a:t>AR</a:t>
            </a:r>
            <a:r>
              <a:rPr lang="zh-CN" altLang="en-US" dirty="0"/>
              <a:t>眼镜：</a:t>
            </a:r>
            <a:r>
              <a:rPr lang="en-US" altLang="zh-CN" dirty="0"/>
              <a:t>Google Glass</a:t>
            </a:r>
            <a:endParaRPr lang="zh-CN" altLang="en-US" dirty="0"/>
          </a:p>
        </p:txBody>
      </p:sp>
    </p:spTree>
    <p:extLst>
      <p:ext uri="{BB962C8B-B14F-4D97-AF65-F5344CB8AC3E}">
        <p14:creationId xmlns:p14="http://schemas.microsoft.com/office/powerpoint/2010/main" val="249711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E9B0BED-BF46-4D77-670E-7D37E039A368}"/>
              </a:ext>
            </a:extLst>
          </p:cNvPr>
          <p:cNvSpPr>
            <a:spLocks noGrp="1"/>
          </p:cNvSpPr>
          <p:nvPr>
            <p:ph type="body" sz="quarter" idx="10"/>
          </p:nvPr>
        </p:nvSpPr>
        <p:spPr/>
        <p:txBody>
          <a:bodyPr/>
          <a:lstStyle/>
          <a:p>
            <a:r>
              <a:rPr lang="zh-CN" altLang="en-US" dirty="0"/>
              <a:t>发展历史</a:t>
            </a:r>
          </a:p>
        </p:txBody>
      </p:sp>
      <p:sp>
        <p:nvSpPr>
          <p:cNvPr id="3" name="文本框 2">
            <a:extLst>
              <a:ext uri="{FF2B5EF4-FFF2-40B4-BE49-F238E27FC236}">
                <a16:creationId xmlns:a16="http://schemas.microsoft.com/office/drawing/2014/main" id="{7402F88F-8319-68AF-847E-3F7C8B316916}"/>
              </a:ext>
            </a:extLst>
          </p:cNvPr>
          <p:cNvSpPr txBox="1"/>
          <p:nvPr/>
        </p:nvSpPr>
        <p:spPr>
          <a:xfrm>
            <a:off x="2491313" y="4698234"/>
            <a:ext cx="7336971" cy="1477328"/>
          </a:xfrm>
          <a:prstGeom prst="rect">
            <a:avLst/>
          </a:prstGeom>
          <a:noFill/>
        </p:spPr>
        <p:txBody>
          <a:bodyPr wrap="square" rtlCol="0">
            <a:spAutoFit/>
          </a:bodyPr>
          <a:lstStyle/>
          <a:p>
            <a:r>
              <a:rPr lang="en-US" altLang="zh-CN" dirty="0"/>
              <a:t>2016----</a:t>
            </a:r>
            <a:r>
              <a:rPr lang="zh-CN" altLang="en-US" dirty="0"/>
              <a:t>第一款风靡全球的</a:t>
            </a:r>
            <a:r>
              <a:rPr lang="en-US" altLang="zh-CN" dirty="0"/>
              <a:t>AR</a:t>
            </a:r>
            <a:r>
              <a:rPr lang="zh-CN" altLang="en-US" dirty="0"/>
              <a:t>手游。</a:t>
            </a:r>
            <a:endParaRPr lang="en-US" altLang="zh-CN" dirty="0"/>
          </a:p>
          <a:p>
            <a:endParaRPr lang="en-US" altLang="zh-CN" dirty="0"/>
          </a:p>
          <a:p>
            <a:r>
              <a:rPr lang="en-US" altLang="zh-CN" dirty="0"/>
              <a:t>2019----</a:t>
            </a:r>
            <a:r>
              <a:rPr lang="zh-CN" altLang="en-US" dirty="0"/>
              <a:t>第一款真正意义上的</a:t>
            </a:r>
            <a:r>
              <a:rPr lang="en-US" altLang="zh-CN" dirty="0"/>
              <a:t>AR</a:t>
            </a:r>
            <a:r>
              <a:rPr lang="zh-CN" altLang="en-US" dirty="0"/>
              <a:t>眼镜。</a:t>
            </a:r>
            <a:endParaRPr lang="en-US" altLang="zh-CN" dirty="0"/>
          </a:p>
          <a:p>
            <a:endParaRPr lang="en-US" altLang="zh-CN" dirty="0"/>
          </a:p>
          <a:p>
            <a:r>
              <a:rPr lang="zh-CN" altLang="en-US" dirty="0"/>
              <a:t>至今</a:t>
            </a:r>
            <a:r>
              <a:rPr lang="en-US" altLang="zh-CN" dirty="0"/>
              <a:t>-----</a:t>
            </a:r>
            <a:r>
              <a:rPr lang="zh-CN" altLang="en-US" dirty="0"/>
              <a:t>各种各样的产品涌现。</a:t>
            </a:r>
            <a:endParaRPr lang="en-US" altLang="zh-CN" dirty="0"/>
          </a:p>
        </p:txBody>
      </p:sp>
      <p:pic>
        <p:nvPicPr>
          <p:cNvPr id="3074" name="Picture 2">
            <a:extLst>
              <a:ext uri="{FF2B5EF4-FFF2-40B4-BE49-F238E27FC236}">
                <a16:creationId xmlns:a16="http://schemas.microsoft.com/office/drawing/2014/main" id="{47BF491E-A86E-5429-FACE-FA3E7A864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313" y="1236436"/>
            <a:ext cx="4606173" cy="3042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708300"/>
      </p:ext>
    </p:extLst>
  </p:cSld>
  <p:clrMapOvr>
    <a:masterClrMapping/>
  </p:clrMapOvr>
</p:sld>
</file>

<file path=ppt/theme/theme1.xml><?xml version="1.0" encoding="utf-8"?>
<a:theme xmlns:a="http://schemas.openxmlformats.org/drawingml/2006/main" name="Office 主题​​">
  <a:themeElements>
    <a:clrScheme name="自定义 6">
      <a:dk1>
        <a:sysClr val="windowText" lastClr="000000"/>
      </a:dk1>
      <a:lt1>
        <a:sysClr val="window" lastClr="FFFFFF"/>
      </a:lt1>
      <a:dk2>
        <a:srgbClr val="44546A"/>
      </a:dk2>
      <a:lt2>
        <a:srgbClr val="E7E6E6"/>
      </a:lt2>
      <a:accent1>
        <a:srgbClr val="7157F2"/>
      </a:accent1>
      <a:accent2>
        <a:srgbClr val="B684FF"/>
      </a:accent2>
      <a:accent3>
        <a:srgbClr val="FDB8CA"/>
      </a:accent3>
      <a:accent4>
        <a:srgbClr val="01E2D5"/>
      </a:accent4>
      <a:accent5>
        <a:srgbClr val="FFDAB6"/>
      </a:accent5>
      <a:accent6>
        <a:srgbClr val="83EFBB"/>
      </a:accent6>
      <a:hlink>
        <a:srgbClr val="0563C1"/>
      </a:hlink>
      <a:folHlink>
        <a:srgbClr val="954F72"/>
      </a:folHlink>
    </a:clrScheme>
    <a:fontScheme name="微软雅黑">
      <a:majorFont>
        <a:latin typeface="Arial"/>
        <a:ea typeface="微软雅黑"/>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1916</TotalTime>
  <Words>4726</Words>
  <Application>Microsoft Office PowerPoint</Application>
  <PresentationFormat>宽屏</PresentationFormat>
  <Paragraphs>334</Paragraphs>
  <Slides>35</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Helvetica Neue</vt:lpstr>
      <vt:lpstr>Optima-Regular</vt:lpstr>
      <vt:lpstr>PingFang SC</vt:lpstr>
      <vt:lpstr>阿里巴巴普惠体 B</vt:lpstr>
      <vt:lpstr>等线</vt:lpstr>
      <vt:lpstr>Microsoft Yahei</vt:lpstr>
      <vt:lpstr>Arial</vt:lpstr>
      <vt:lpstr>Helvetica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无聊</dc:creator>
  <cp:lastModifiedBy>zwh9906@outlook.com</cp:lastModifiedBy>
  <cp:revision>156</cp:revision>
  <dcterms:created xsi:type="dcterms:W3CDTF">2021-06-23T01:25:01Z</dcterms:created>
  <dcterms:modified xsi:type="dcterms:W3CDTF">2024-07-25T18:42:00Z</dcterms:modified>
</cp:coreProperties>
</file>